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6580763" cy="310896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16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33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5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66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5834" algn="l" defTabSz="91433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000" algn="l" defTabSz="91433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167" algn="l" defTabSz="91433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334" algn="l" defTabSz="914333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92">
          <p15:clr>
            <a:srgbClr val="A4A3A4"/>
          </p15:clr>
        </p15:guide>
        <p15:guide id="2" pos="11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02320"/>
    <a:srgbClr val="CC0000"/>
    <a:srgbClr val="006600"/>
    <a:srgbClr val="003399"/>
    <a:srgbClr val="FFBFAB"/>
    <a:srgbClr val="EEE4EA"/>
    <a:srgbClr val="E4D6D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05" autoAdjust="0"/>
    <p:restoredTop sz="99083" autoAdjust="0"/>
  </p:normalViewPr>
  <p:slideViewPr>
    <p:cSldViewPr snapToGrid="0">
      <p:cViewPr>
        <p:scale>
          <a:sx n="30" d="100"/>
          <a:sy n="30" d="100"/>
        </p:scale>
        <p:origin x="-822" y="990"/>
      </p:cViewPr>
      <p:guideLst>
        <p:guide orient="horz" pos="9792"/>
        <p:guide pos="115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88DE0DD-496D-4F65-8E7E-99366E55F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15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557" y="9658352"/>
            <a:ext cx="31093649" cy="6664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7115" y="17618075"/>
            <a:ext cx="25606534" cy="7943850"/>
          </a:xfrm>
        </p:spPr>
        <p:txBody>
          <a:bodyPr/>
          <a:lstStyle>
            <a:lvl1pPr marL="0" indent="0" algn="ctr">
              <a:buNone/>
              <a:defRPr/>
            </a:lvl1pPr>
            <a:lvl2pPr marL="457167" indent="0" algn="ctr">
              <a:buNone/>
              <a:defRPr/>
            </a:lvl2pPr>
            <a:lvl3pPr marL="914333" indent="0" algn="ctr">
              <a:buNone/>
              <a:defRPr/>
            </a:lvl3pPr>
            <a:lvl4pPr marL="1371500" indent="0" algn="ctr">
              <a:buNone/>
              <a:defRPr/>
            </a:lvl4pPr>
            <a:lvl5pPr marL="1828667" indent="0" algn="ctr">
              <a:buNone/>
              <a:defRPr/>
            </a:lvl5pPr>
            <a:lvl6pPr marL="2285834" indent="0" algn="ctr">
              <a:buNone/>
              <a:defRPr/>
            </a:lvl6pPr>
            <a:lvl7pPr marL="2743000" indent="0" algn="ctr">
              <a:buNone/>
              <a:defRPr/>
            </a:lvl7pPr>
            <a:lvl8pPr marL="3200167" indent="0" algn="ctr">
              <a:buNone/>
              <a:defRPr/>
            </a:lvl8pPr>
            <a:lvl9pPr marL="36573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BE44-3434-4992-B5E1-02425BFA0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C344-F5F5-4D06-B0EB-2A7ABE74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21053" y="1244601"/>
            <a:ext cx="8230672" cy="2652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9038" y="1244601"/>
            <a:ext cx="24539595" cy="2652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6970-54EF-4889-A69E-AF25CFDEE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2EF4-8654-4223-97FC-FCC9CD05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626" y="19978690"/>
            <a:ext cx="31093649" cy="61737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626" y="13177838"/>
            <a:ext cx="31093649" cy="6800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800"/>
            </a:lvl2pPr>
            <a:lvl3pPr marL="914333" indent="0">
              <a:buNone/>
              <a:defRPr sz="1600"/>
            </a:lvl3pPr>
            <a:lvl4pPr marL="1371500" indent="0">
              <a:buNone/>
              <a:defRPr sz="1400"/>
            </a:lvl4pPr>
            <a:lvl5pPr marL="1828667" indent="0">
              <a:buNone/>
              <a:defRPr sz="1400"/>
            </a:lvl5pPr>
            <a:lvl6pPr marL="2285834" indent="0">
              <a:buNone/>
              <a:defRPr sz="1400"/>
            </a:lvl6pPr>
            <a:lvl7pPr marL="2743000" indent="0">
              <a:buNone/>
              <a:defRPr sz="1400"/>
            </a:lvl7pPr>
            <a:lvl8pPr marL="3200167" indent="0">
              <a:buNone/>
              <a:defRPr sz="1400"/>
            </a:lvl8pPr>
            <a:lvl9pPr marL="365733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C14D-F8E9-471F-8FBB-F09833F2C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9038" y="7254875"/>
            <a:ext cx="16385133" cy="2051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66592" y="7254875"/>
            <a:ext cx="16385133" cy="20516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5545F-7510-4F54-B373-4CB16ECEA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038" y="6959602"/>
            <a:ext cx="16162854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4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9038" y="9859963"/>
            <a:ext cx="16162854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2520" y="6959602"/>
            <a:ext cx="16169205" cy="29003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500" indent="0">
              <a:buNone/>
              <a:defRPr sz="1600" b="1"/>
            </a:lvl4pPr>
            <a:lvl5pPr marL="1828667" indent="0">
              <a:buNone/>
              <a:defRPr sz="1600" b="1"/>
            </a:lvl5pPr>
            <a:lvl6pPr marL="2285834" indent="0">
              <a:buNone/>
              <a:defRPr sz="1600" b="1"/>
            </a:lvl6pPr>
            <a:lvl7pPr marL="2743000" indent="0">
              <a:buNone/>
              <a:defRPr sz="1600" b="1"/>
            </a:lvl7pPr>
            <a:lvl8pPr marL="3200167" indent="0">
              <a:buNone/>
              <a:defRPr sz="1600" b="1"/>
            </a:lvl8pPr>
            <a:lvl9pPr marL="36573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2520" y="9859963"/>
            <a:ext cx="16169205" cy="17911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7BF6-500F-485C-906A-7C462D83B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8837-C731-4117-BF85-B4FACB3FB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0340C-55AC-4961-8019-2061ED35C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9" y="1238252"/>
            <a:ext cx="12034817" cy="52673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062" y="1238252"/>
            <a:ext cx="20449663" cy="26533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9039" y="6505575"/>
            <a:ext cx="12034817" cy="21266150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3" indent="0">
              <a:buNone/>
              <a:defRPr sz="1000"/>
            </a:lvl3pPr>
            <a:lvl4pPr marL="1371500" indent="0">
              <a:buNone/>
              <a:defRPr sz="900"/>
            </a:lvl4pPr>
            <a:lvl5pPr marL="1828667" indent="0">
              <a:buNone/>
              <a:defRPr sz="900"/>
            </a:lvl5pPr>
            <a:lvl6pPr marL="2285834" indent="0">
              <a:buNone/>
              <a:defRPr sz="900"/>
            </a:lvl6pPr>
            <a:lvl7pPr marL="2743000" indent="0">
              <a:buNone/>
              <a:defRPr sz="900"/>
            </a:lvl7pPr>
            <a:lvl8pPr marL="3200167" indent="0">
              <a:buNone/>
              <a:defRPr sz="900"/>
            </a:lvl8pPr>
            <a:lvl9pPr marL="36573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75A3-E138-4A0B-826E-289FAE6F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083" y="21763040"/>
            <a:ext cx="21948458" cy="2568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70083" y="2778127"/>
            <a:ext cx="21948458" cy="186531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3" indent="0">
              <a:buNone/>
              <a:defRPr sz="2400"/>
            </a:lvl3pPr>
            <a:lvl4pPr marL="1371500" indent="0">
              <a:buNone/>
              <a:defRPr sz="2000"/>
            </a:lvl4pPr>
            <a:lvl5pPr marL="1828667" indent="0">
              <a:buNone/>
              <a:defRPr sz="2000"/>
            </a:lvl5pPr>
            <a:lvl6pPr marL="2285834" indent="0">
              <a:buNone/>
              <a:defRPr sz="2000"/>
            </a:lvl6pPr>
            <a:lvl7pPr marL="2743000" indent="0">
              <a:buNone/>
              <a:defRPr sz="2000"/>
            </a:lvl7pPr>
            <a:lvl8pPr marL="3200167" indent="0">
              <a:buNone/>
              <a:defRPr sz="2000"/>
            </a:lvl8pPr>
            <a:lvl9pPr marL="365733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0083" y="24331613"/>
            <a:ext cx="21948458" cy="36496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3" indent="0">
              <a:buNone/>
              <a:defRPr sz="1000"/>
            </a:lvl3pPr>
            <a:lvl4pPr marL="1371500" indent="0">
              <a:buNone/>
              <a:defRPr sz="900"/>
            </a:lvl4pPr>
            <a:lvl5pPr marL="1828667" indent="0">
              <a:buNone/>
              <a:defRPr sz="900"/>
            </a:lvl5pPr>
            <a:lvl6pPr marL="2285834" indent="0">
              <a:buNone/>
              <a:defRPr sz="900"/>
            </a:lvl6pPr>
            <a:lvl7pPr marL="2743000" indent="0">
              <a:buNone/>
              <a:defRPr sz="900"/>
            </a:lvl7pPr>
            <a:lvl8pPr marL="3200167" indent="0">
              <a:buNone/>
              <a:defRPr sz="900"/>
            </a:lvl8pPr>
            <a:lvl9pPr marL="36573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605F-4A6F-4F10-AD7A-C51CEC0CC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9038" y="1244600"/>
            <a:ext cx="329226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6626" tIns="193313" rIns="386626" bIns="1933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9038" y="7254875"/>
            <a:ext cx="32922687" cy="205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6626" tIns="193313" rIns="386626" bIns="193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9038" y="28311475"/>
            <a:ext cx="8535511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626" tIns="193313" rIns="386626" bIns="193313" numCol="1" anchor="t" anchorCtr="0" compatLnSpc="1">
            <a:prstTxWarp prst="textNoShape">
              <a:avLst/>
            </a:prstTxWarp>
          </a:bodyPr>
          <a:lstStyle>
            <a:lvl1pPr>
              <a:defRPr sz="5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8428" y="28311475"/>
            <a:ext cx="1158390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626" tIns="193313" rIns="386626" bIns="193313" numCol="1" anchor="t" anchorCtr="0" compatLnSpc="1">
            <a:prstTxWarp prst="textNoShape">
              <a:avLst/>
            </a:prstTxWarp>
          </a:bodyPr>
          <a:lstStyle>
            <a:lvl1pPr algn="ctr">
              <a:defRPr sz="5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6214" y="28311475"/>
            <a:ext cx="8535511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626" tIns="193313" rIns="386626" bIns="193313" numCol="1" anchor="t" anchorCtr="0" compatLnSpc="1">
            <a:prstTxWarp prst="textNoShape">
              <a:avLst/>
            </a:prstTxWarp>
          </a:bodyPr>
          <a:lstStyle>
            <a:lvl1pPr algn="r">
              <a:defRPr sz="5900"/>
            </a:lvl1pPr>
          </a:lstStyle>
          <a:p>
            <a:pPr>
              <a:defRPr/>
            </a:pPr>
            <a:fld id="{6FF99CAB-41C4-4F82-81FE-1FD90C843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66869" rtl="0" eaLnBrk="0" fontAlgn="base" hangingPunct="0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66869" rtl="0" eaLnBrk="0" fontAlgn="base" hangingPunct="0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2pPr>
      <a:lvl3pPr algn="ctr" defTabSz="3866869" rtl="0" eaLnBrk="0" fontAlgn="base" hangingPunct="0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3pPr>
      <a:lvl4pPr algn="ctr" defTabSz="3866869" rtl="0" eaLnBrk="0" fontAlgn="base" hangingPunct="0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4pPr>
      <a:lvl5pPr algn="ctr" defTabSz="3866869" rtl="0" eaLnBrk="0" fontAlgn="base" hangingPunct="0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5pPr>
      <a:lvl6pPr marL="457167" algn="ctr" defTabSz="3866869" rtl="0" fontAlgn="base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6pPr>
      <a:lvl7pPr marL="914333" algn="ctr" defTabSz="3866869" rtl="0" fontAlgn="base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7pPr>
      <a:lvl8pPr marL="1371500" algn="ctr" defTabSz="3866869" rtl="0" fontAlgn="base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8pPr>
      <a:lvl9pPr marL="1828667" algn="ctr" defTabSz="3866869" rtl="0" fontAlgn="base">
        <a:spcBef>
          <a:spcPct val="0"/>
        </a:spcBef>
        <a:spcAft>
          <a:spcPct val="0"/>
        </a:spcAft>
        <a:defRPr sz="18600">
          <a:solidFill>
            <a:schemeClr val="tx2"/>
          </a:solidFill>
          <a:latin typeface="Arial" pitchFamily="34" charset="0"/>
        </a:defRPr>
      </a:lvl9pPr>
    </p:titleStyle>
    <p:bodyStyle>
      <a:lvl1pPr marL="1449283" indent="-1449283" algn="l" defTabSz="3866869" rtl="0" eaLnBrk="0" fontAlgn="base" hangingPunct="0">
        <a:spcBef>
          <a:spcPct val="20000"/>
        </a:spcBef>
        <a:spcAft>
          <a:spcPct val="0"/>
        </a:spcAft>
        <a:buChar char="•"/>
        <a:defRPr sz="13500">
          <a:solidFill>
            <a:schemeClr val="tx1"/>
          </a:solidFill>
          <a:latin typeface="+mn-lt"/>
          <a:ea typeface="+mn-ea"/>
          <a:cs typeface="+mn-cs"/>
        </a:defRPr>
      </a:lvl1pPr>
      <a:lvl2pPr marL="3141434" indent="-1208000" algn="l" defTabSz="3866869" rtl="0" eaLnBrk="0" fontAlgn="base" hangingPunct="0">
        <a:spcBef>
          <a:spcPct val="20000"/>
        </a:spcBef>
        <a:spcAft>
          <a:spcPct val="0"/>
        </a:spcAft>
        <a:buChar char="–"/>
        <a:defRPr sz="11800">
          <a:solidFill>
            <a:schemeClr val="tx1"/>
          </a:solidFill>
          <a:latin typeface="+mn-lt"/>
        </a:defRPr>
      </a:lvl2pPr>
      <a:lvl3pPr marL="4833587" indent="-966717" algn="l" defTabSz="3866869" rtl="0" eaLnBrk="0" fontAlgn="base" hangingPunct="0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</a:defRPr>
      </a:lvl3pPr>
      <a:lvl4pPr marL="6765433" indent="-966717" algn="l" defTabSz="3866869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698867" indent="-966717" algn="l" defTabSz="3866869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156034" indent="-966717" algn="l" defTabSz="3866869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6pPr>
      <a:lvl7pPr marL="9613200" indent="-966717" algn="l" defTabSz="3866869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7pPr>
      <a:lvl8pPr marL="10070367" indent="-966717" algn="l" defTabSz="3866869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8pPr>
      <a:lvl9pPr marL="10527534" indent="-966717" algn="l" defTabSz="3866869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7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21" Type="http://schemas.openxmlformats.org/officeDocument/2006/relationships/image" Target="../media/image17.jpeg"/><Relationship Id="rId7" Type="http://schemas.openxmlformats.org/officeDocument/2006/relationships/image" Target="../media/image1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435942" y="23467845"/>
            <a:ext cx="12010822" cy="7223246"/>
          </a:xfrm>
          <a:prstGeom prst="rect">
            <a:avLst/>
          </a:prstGeom>
          <a:solidFill>
            <a:schemeClr val="accent5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7" rIns="91433" bIns="45717" numCol="1" rtlCol="0" anchor="t" anchorCtr="0" compatLnSpc="1">
            <a:prstTxWarp prst="textNoShape">
              <a:avLst/>
            </a:prstTxWarp>
          </a:bodyPr>
          <a:lstStyle/>
          <a:p>
            <a:pPr latinLnBrk="1">
              <a:lnSpc>
                <a:spcPct val="120000"/>
              </a:lnSpc>
            </a:pPr>
            <a:endParaRPr lang="ko-KR" altLang="ko-KR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3" name="Rectangle 53"/>
          <p:cNvSpPr/>
          <p:nvPr/>
        </p:nvSpPr>
        <p:spPr bwMode="auto">
          <a:xfrm>
            <a:off x="12800972" y="4917316"/>
            <a:ext cx="11918730" cy="25756715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3" tIns="45717" rIns="91433" bIns="45717" numCol="1" rtlCol="0" anchor="t" anchorCtr="0" compatLnSpc="1">
            <a:prstTxWarp prst="textNoShape">
              <a:avLst/>
            </a:prstTxWarp>
          </a:bodyPr>
          <a:lstStyle/>
          <a:p>
            <a:pPr lvl="0" fontAlgn="auto" latinLnBrk="1">
              <a:spcAft>
                <a:spcPts val="0"/>
              </a:spcAft>
              <a:defRPr/>
            </a:pPr>
            <a:r>
              <a:rPr lang="en-US" altLang="ko-KR" b="1" u="sng" cap="small" dirty="0">
                <a:ea typeface="Verdana" pitchFamily="34" charset="0"/>
                <a:cs typeface="Verdana" pitchFamily="34" charset="0"/>
              </a:rPr>
              <a:t>EDX</a:t>
            </a:r>
            <a:r>
              <a:rPr lang="en-US" altLang="ko-KR" b="1" u="sng" cap="small" dirty="0" smtClean="0">
                <a:ea typeface="Verdana" pitchFamily="34" charset="0"/>
                <a:cs typeface="Verdana" pitchFamily="34" charset="0"/>
              </a:rPr>
              <a:t>)               </a:t>
            </a:r>
            <a:endParaRPr lang="ko-KR" altLang="en-US" b="1" u="sng" cap="small" dirty="0">
              <a:cs typeface="Verdana" pitchFamily="34" charset="0"/>
            </a:endParaRPr>
          </a:p>
        </p:txBody>
      </p:sp>
      <p:sp>
        <p:nvSpPr>
          <p:cNvPr id="70" name="직사각형 69"/>
          <p:cNvSpPr/>
          <p:nvPr/>
        </p:nvSpPr>
        <p:spPr bwMode="auto">
          <a:xfrm>
            <a:off x="457200" y="4943474"/>
            <a:ext cx="11997560" cy="94554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8671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2127"/>
          <p:cNvSpPr>
            <a:spLocks noChangeArrowheads="1"/>
          </p:cNvSpPr>
          <p:nvPr/>
        </p:nvSpPr>
        <p:spPr bwMode="auto">
          <a:xfrm>
            <a:off x="26254319" y="5575302"/>
            <a:ext cx="292455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just" defTabSz="3866869"/>
            <a:r>
              <a:rPr lang="en-US" altLang="ko-KR">
                <a:ea typeface="굴림" pitchFamily="34" charset="-127"/>
              </a:rPr>
              <a:t>              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1122511" y="5735638"/>
            <a:ext cx="15670665" cy="1126462"/>
          </a:xfrm>
          <a:prstGeom prst="rect">
            <a:avLst/>
          </a:prstGeom>
          <a:noFill/>
        </p:spPr>
        <p:txBody>
          <a:bodyPr lIns="91433" tIns="45717" rIns="91433" bIns="45717">
            <a:spAutoFit/>
          </a:bodyPr>
          <a:lstStyle/>
          <a:p>
            <a:pPr algn="just" defTabSz="3866869">
              <a:lnSpc>
                <a:spcPct val="140000"/>
              </a:lnSpc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434178" y="14956655"/>
                <a:ext cx="12010822" cy="8219906"/>
              </a:xfrm>
              <a:prstGeom prst="rect">
                <a:avLst/>
              </a:prstGeom>
              <a:solidFill>
                <a:schemeClr val="accent5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33" tIns="45717" rIns="91433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latinLnBrk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  <a:cs typeface="Verdana" pitchFamily="34" charset="0"/>
                        </a:rPr>
                        <m:t>𝐴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  <a:cs typeface="Verdana" pitchFamily="34" charset="0"/>
                        </a:rPr>
                        <m:t>=</m:t>
                      </m:r>
                      <m:r>
                        <a:rPr lang="el-GR" altLang="ko-KR" i="1" smtClean="0">
                          <a:latin typeface="Cambria Math" panose="02040503050406030204" pitchFamily="18" charset="0"/>
                          <a:cs typeface="Verdana" pitchFamily="34" charset="0"/>
                        </a:rPr>
                        <m:t>𝜋</m:t>
                      </m:r>
                      <m:sSup>
                        <m:sSupPr>
                          <m:ctrlPr>
                            <a:rPr lang="en-US" altLang="ko-KR" i="1" smtClean="0">
                              <a:latin typeface="Cambria Math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  <a:cs typeface="Verdana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ko-KR" i="1" smtClean="0">
                              <a:latin typeface="Cambria Math" panose="02040503050406030204" pitchFamily="18" charset="0"/>
                              <a:cs typeface="Verdana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ko-KR" dirty="0">
                  <a:latin typeface="Verdana" pitchFamily="34" charset="0"/>
                  <a:cs typeface="Verdana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178" y="14956655"/>
                <a:ext cx="12010822" cy="82199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106"/>
          <p:cNvGrpSpPr>
            <a:grpSpLocks/>
          </p:cNvGrpSpPr>
          <p:nvPr/>
        </p:nvGrpSpPr>
        <p:grpSpPr bwMode="auto">
          <a:xfrm>
            <a:off x="366294" y="1238865"/>
            <a:ext cx="5901882" cy="2735826"/>
            <a:chOff x="4032" y="1008"/>
            <a:chExt cx="1484" cy="640"/>
          </a:xfrm>
        </p:grpSpPr>
        <p:grpSp>
          <p:nvGrpSpPr>
            <p:cNvPr id="29" name="Group 107"/>
            <p:cNvGrpSpPr>
              <a:grpSpLocks/>
            </p:cNvGrpSpPr>
            <p:nvPr/>
          </p:nvGrpSpPr>
          <p:grpSpPr bwMode="auto">
            <a:xfrm>
              <a:off x="4032" y="1008"/>
              <a:ext cx="1484" cy="640"/>
              <a:chOff x="4032" y="1008"/>
              <a:chExt cx="1484" cy="640"/>
            </a:xfrm>
          </p:grpSpPr>
          <p:sp>
            <p:nvSpPr>
              <p:cNvPr id="33" name="Freeform 108"/>
              <p:cNvSpPr>
                <a:spLocks/>
              </p:cNvSpPr>
              <p:nvPr/>
            </p:nvSpPr>
            <p:spPr bwMode="auto">
              <a:xfrm>
                <a:off x="4715" y="1301"/>
                <a:ext cx="179" cy="154"/>
              </a:xfrm>
              <a:custGeom>
                <a:avLst/>
                <a:gdLst>
                  <a:gd name="T0" fmla="*/ 0 w 52"/>
                  <a:gd name="T1" fmla="*/ 0 h 45"/>
                  <a:gd name="T2" fmla="*/ 2147483647 w 52"/>
                  <a:gd name="T3" fmla="*/ 0 h 45"/>
                  <a:gd name="T4" fmla="*/ 2147483647 w 52"/>
                  <a:gd name="T5" fmla="*/ 2147483647 h 45"/>
                  <a:gd name="T6" fmla="*/ 2147483647 w 52"/>
                  <a:gd name="T7" fmla="*/ 2147483647 h 45"/>
                  <a:gd name="T8" fmla="*/ 2147483647 w 52"/>
                  <a:gd name="T9" fmla="*/ 2147483647 h 45"/>
                  <a:gd name="T10" fmla="*/ 2147483647 w 52"/>
                  <a:gd name="T11" fmla="*/ 2147483647 h 45"/>
                  <a:gd name="T12" fmla="*/ 2147483647 w 52"/>
                  <a:gd name="T13" fmla="*/ 2147483647 h 45"/>
                  <a:gd name="T14" fmla="*/ 2147483647 w 52"/>
                  <a:gd name="T15" fmla="*/ 2147483647 h 45"/>
                  <a:gd name="T16" fmla="*/ 2147483647 w 52"/>
                  <a:gd name="T17" fmla="*/ 2147483647 h 45"/>
                  <a:gd name="T18" fmla="*/ 2147483647 w 52"/>
                  <a:gd name="T19" fmla="*/ 0 h 45"/>
                  <a:gd name="T20" fmla="*/ 2147483647 w 52"/>
                  <a:gd name="T21" fmla="*/ 0 h 45"/>
                  <a:gd name="T22" fmla="*/ 2147483647 w 52"/>
                  <a:gd name="T23" fmla="*/ 2147483647 h 45"/>
                  <a:gd name="T24" fmla="*/ 2147483647 w 52"/>
                  <a:gd name="T25" fmla="*/ 2147483647 h 45"/>
                  <a:gd name="T26" fmla="*/ 2147483647 w 52"/>
                  <a:gd name="T27" fmla="*/ 2147483647 h 45"/>
                  <a:gd name="T28" fmla="*/ 2147483647 w 52"/>
                  <a:gd name="T29" fmla="*/ 2147483647 h 45"/>
                  <a:gd name="T30" fmla="*/ 2147483647 w 52"/>
                  <a:gd name="T31" fmla="*/ 2147483647 h 45"/>
                  <a:gd name="T32" fmla="*/ 0 w 52"/>
                  <a:gd name="T33" fmla="*/ 2147483647 h 45"/>
                  <a:gd name="T34" fmla="*/ 0 w 52"/>
                  <a:gd name="T35" fmla="*/ 0 h 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"/>
                  <a:gd name="T55" fmla="*/ 0 h 45"/>
                  <a:gd name="T56" fmla="*/ 52 w 52"/>
                  <a:gd name="T57" fmla="*/ 45 h 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" h="45">
                    <a:moveTo>
                      <a:pt x="0" y="0"/>
                    </a:moveTo>
                    <a:lnTo>
                      <a:pt x="26" y="0"/>
                    </a:lnTo>
                    <a:lnTo>
                      <a:pt x="26" y="1"/>
                    </a:lnTo>
                    <a:cubicBezTo>
                      <a:pt x="22" y="1"/>
                      <a:pt x="19" y="1"/>
                      <a:pt x="19" y="4"/>
                    </a:cubicBezTo>
                    <a:cubicBezTo>
                      <a:pt x="19" y="5"/>
                      <a:pt x="19" y="6"/>
                      <a:pt x="20" y="8"/>
                    </a:cubicBezTo>
                    <a:lnTo>
                      <a:pt x="29" y="33"/>
                    </a:lnTo>
                    <a:lnTo>
                      <a:pt x="40" y="9"/>
                    </a:lnTo>
                    <a:cubicBezTo>
                      <a:pt x="40" y="7"/>
                      <a:pt x="40" y="6"/>
                      <a:pt x="40" y="5"/>
                    </a:cubicBezTo>
                    <a:cubicBezTo>
                      <a:pt x="39" y="2"/>
                      <a:pt x="36" y="1"/>
                      <a:pt x="33" y="1"/>
                    </a:cubicBezTo>
                    <a:lnTo>
                      <a:pt x="33" y="0"/>
                    </a:lnTo>
                    <a:lnTo>
                      <a:pt x="52" y="0"/>
                    </a:lnTo>
                    <a:lnTo>
                      <a:pt x="52" y="1"/>
                    </a:lnTo>
                    <a:cubicBezTo>
                      <a:pt x="47" y="1"/>
                      <a:pt x="45" y="4"/>
                      <a:pt x="43" y="7"/>
                    </a:cubicBezTo>
                    <a:lnTo>
                      <a:pt x="26" y="45"/>
                    </a:lnTo>
                    <a:lnTo>
                      <a:pt x="25" y="45"/>
                    </a:lnTo>
                    <a:lnTo>
                      <a:pt x="10" y="7"/>
                    </a:lnTo>
                    <a:cubicBezTo>
                      <a:pt x="8" y="4"/>
                      <a:pt x="8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9"/>
              <p:cNvSpPr>
                <a:spLocks/>
              </p:cNvSpPr>
              <p:nvPr/>
            </p:nvSpPr>
            <p:spPr bwMode="auto">
              <a:xfrm>
                <a:off x="4997" y="1290"/>
                <a:ext cx="110" cy="162"/>
              </a:xfrm>
              <a:custGeom>
                <a:avLst/>
                <a:gdLst>
                  <a:gd name="T0" fmla="*/ 0 w 32"/>
                  <a:gd name="T1" fmla="*/ 2147483647 h 47"/>
                  <a:gd name="T2" fmla="*/ 0 w 32"/>
                  <a:gd name="T3" fmla="*/ 2147483647 h 47"/>
                  <a:gd name="T4" fmla="*/ 2147483647 w 32"/>
                  <a:gd name="T5" fmla="*/ 2147483647 h 47"/>
                  <a:gd name="T6" fmla="*/ 2147483647 w 32"/>
                  <a:gd name="T7" fmla="*/ 2147483647 h 47"/>
                  <a:gd name="T8" fmla="*/ 0 w 32"/>
                  <a:gd name="T9" fmla="*/ 2147483647 h 47"/>
                  <a:gd name="T10" fmla="*/ 2147483647 w 32"/>
                  <a:gd name="T11" fmla="*/ 0 h 47"/>
                  <a:gd name="T12" fmla="*/ 2147483647 w 32"/>
                  <a:gd name="T13" fmla="*/ 2147483647 h 47"/>
                  <a:gd name="T14" fmla="*/ 2147483647 w 32"/>
                  <a:gd name="T15" fmla="*/ 2147483647 h 47"/>
                  <a:gd name="T16" fmla="*/ 2147483647 w 32"/>
                  <a:gd name="T17" fmla="*/ 2147483647 h 47"/>
                  <a:gd name="T18" fmla="*/ 2147483647 w 32"/>
                  <a:gd name="T19" fmla="*/ 2147483647 h 47"/>
                  <a:gd name="T20" fmla="*/ 2147483647 w 32"/>
                  <a:gd name="T21" fmla="*/ 2147483647 h 47"/>
                  <a:gd name="T22" fmla="*/ 2147483647 w 32"/>
                  <a:gd name="T23" fmla="*/ 2147483647 h 47"/>
                  <a:gd name="T24" fmla="*/ 2147483647 w 32"/>
                  <a:gd name="T25" fmla="*/ 2147483647 h 47"/>
                  <a:gd name="T26" fmla="*/ 2147483647 w 32"/>
                  <a:gd name="T27" fmla="*/ 2147483647 h 47"/>
                  <a:gd name="T28" fmla="*/ 2147483647 w 32"/>
                  <a:gd name="T29" fmla="*/ 2147483647 h 47"/>
                  <a:gd name="T30" fmla="*/ 0 w 32"/>
                  <a:gd name="T31" fmla="*/ 2147483647 h 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47"/>
                  <a:gd name="T50" fmla="*/ 32 w 32"/>
                  <a:gd name="T51" fmla="*/ 47 h 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47">
                    <a:moveTo>
                      <a:pt x="0" y="47"/>
                    </a:moveTo>
                    <a:lnTo>
                      <a:pt x="0" y="45"/>
                    </a:lnTo>
                    <a:cubicBezTo>
                      <a:pt x="5" y="45"/>
                      <a:pt x="7" y="44"/>
                      <a:pt x="7" y="39"/>
                    </a:cubicBezTo>
                    <a:lnTo>
                      <a:pt x="7" y="13"/>
                    </a:lnTo>
                    <a:cubicBezTo>
                      <a:pt x="7" y="9"/>
                      <a:pt x="4" y="9"/>
                      <a:pt x="0" y="8"/>
                    </a:cubicBezTo>
                    <a:cubicBezTo>
                      <a:pt x="0" y="8"/>
                      <a:pt x="12" y="2"/>
                      <a:pt x="15" y="0"/>
                    </a:cubicBezTo>
                    <a:lnTo>
                      <a:pt x="15" y="13"/>
                    </a:lnTo>
                    <a:cubicBezTo>
                      <a:pt x="17" y="9"/>
                      <a:pt x="21" y="1"/>
                      <a:pt x="26" y="1"/>
                    </a:cubicBezTo>
                    <a:cubicBezTo>
                      <a:pt x="29" y="1"/>
                      <a:pt x="32" y="3"/>
                      <a:pt x="32" y="6"/>
                    </a:cubicBezTo>
                    <a:cubicBezTo>
                      <a:pt x="32" y="8"/>
                      <a:pt x="31" y="12"/>
                      <a:pt x="27" y="12"/>
                    </a:cubicBezTo>
                    <a:cubicBezTo>
                      <a:pt x="24" y="12"/>
                      <a:pt x="24" y="9"/>
                      <a:pt x="21" y="9"/>
                    </a:cubicBezTo>
                    <a:cubicBezTo>
                      <a:pt x="19" y="9"/>
                      <a:pt x="16" y="16"/>
                      <a:pt x="16" y="19"/>
                    </a:cubicBezTo>
                    <a:lnTo>
                      <a:pt x="16" y="39"/>
                    </a:lnTo>
                    <a:cubicBezTo>
                      <a:pt x="16" y="44"/>
                      <a:pt x="17" y="45"/>
                      <a:pt x="23" y="45"/>
                    </a:cubicBezTo>
                    <a:lnTo>
                      <a:pt x="23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0"/>
              <p:cNvSpPr>
                <a:spLocks/>
              </p:cNvSpPr>
              <p:nvPr/>
            </p:nvSpPr>
            <p:spPr bwMode="auto">
              <a:xfrm>
                <a:off x="5261" y="1266"/>
                <a:ext cx="110" cy="189"/>
              </a:xfrm>
              <a:custGeom>
                <a:avLst/>
                <a:gdLst>
                  <a:gd name="T0" fmla="*/ 2147483647 w 32"/>
                  <a:gd name="T1" fmla="*/ 0 h 55"/>
                  <a:gd name="T2" fmla="*/ 2147483647 w 32"/>
                  <a:gd name="T3" fmla="*/ 2147483647 h 55"/>
                  <a:gd name="T4" fmla="*/ 2147483647 w 32"/>
                  <a:gd name="T5" fmla="*/ 2147483647 h 55"/>
                  <a:gd name="T6" fmla="*/ 2147483647 w 32"/>
                  <a:gd name="T7" fmla="*/ 2147483647 h 55"/>
                  <a:gd name="T8" fmla="*/ 2147483647 w 32"/>
                  <a:gd name="T9" fmla="*/ 2147483647 h 55"/>
                  <a:gd name="T10" fmla="*/ 2147483647 w 32"/>
                  <a:gd name="T11" fmla="*/ 2147483647 h 55"/>
                  <a:gd name="T12" fmla="*/ 2147483647 w 32"/>
                  <a:gd name="T13" fmla="*/ 2147483647 h 55"/>
                  <a:gd name="T14" fmla="*/ 2147483647 w 32"/>
                  <a:gd name="T15" fmla="*/ 2147483647 h 55"/>
                  <a:gd name="T16" fmla="*/ 2147483647 w 32"/>
                  <a:gd name="T17" fmla="*/ 2147483647 h 55"/>
                  <a:gd name="T18" fmla="*/ 2147483647 w 32"/>
                  <a:gd name="T19" fmla="*/ 2147483647 h 55"/>
                  <a:gd name="T20" fmla="*/ 2147483647 w 32"/>
                  <a:gd name="T21" fmla="*/ 2147483647 h 55"/>
                  <a:gd name="T22" fmla="*/ 2147483647 w 32"/>
                  <a:gd name="T23" fmla="*/ 2147483647 h 55"/>
                  <a:gd name="T24" fmla="*/ 2147483647 w 32"/>
                  <a:gd name="T25" fmla="*/ 2147483647 h 55"/>
                  <a:gd name="T26" fmla="*/ 0 w 32"/>
                  <a:gd name="T27" fmla="*/ 2147483647 h 55"/>
                  <a:gd name="T28" fmla="*/ 2147483647 w 32"/>
                  <a:gd name="T29" fmla="*/ 0 h 5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"/>
                  <a:gd name="T46" fmla="*/ 0 h 55"/>
                  <a:gd name="T47" fmla="*/ 32 w 32"/>
                  <a:gd name="T48" fmla="*/ 55 h 5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" h="55">
                    <a:moveTo>
                      <a:pt x="15" y="0"/>
                    </a:moveTo>
                    <a:lnTo>
                      <a:pt x="15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15" y="14"/>
                    </a:lnTo>
                    <a:lnTo>
                      <a:pt x="15" y="42"/>
                    </a:lnTo>
                    <a:cubicBezTo>
                      <a:pt x="15" y="47"/>
                      <a:pt x="17" y="50"/>
                      <a:pt x="23" y="50"/>
                    </a:cubicBezTo>
                    <a:cubicBezTo>
                      <a:pt x="26" y="50"/>
                      <a:pt x="29" y="47"/>
                      <a:pt x="31" y="46"/>
                    </a:cubicBezTo>
                    <a:lnTo>
                      <a:pt x="32" y="47"/>
                    </a:lnTo>
                    <a:cubicBezTo>
                      <a:pt x="31" y="48"/>
                      <a:pt x="30" y="49"/>
                      <a:pt x="29" y="49"/>
                    </a:cubicBezTo>
                    <a:cubicBezTo>
                      <a:pt x="26" y="52"/>
                      <a:pt x="22" y="55"/>
                      <a:pt x="18" y="55"/>
                    </a:cubicBezTo>
                    <a:cubicBezTo>
                      <a:pt x="11" y="55"/>
                      <a:pt x="7" y="49"/>
                      <a:pt x="7" y="43"/>
                    </a:cubicBezTo>
                    <a:lnTo>
                      <a:pt x="7" y="14"/>
                    </a:lnTo>
                    <a:lnTo>
                      <a:pt x="0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1"/>
              <p:cNvSpPr>
                <a:spLocks/>
              </p:cNvSpPr>
              <p:nvPr/>
            </p:nvSpPr>
            <p:spPr bwMode="auto">
              <a:xfrm>
                <a:off x="5337" y="1301"/>
                <a:ext cx="179" cy="209"/>
              </a:xfrm>
              <a:custGeom>
                <a:avLst/>
                <a:gdLst>
                  <a:gd name="T0" fmla="*/ 0 w 52"/>
                  <a:gd name="T1" fmla="*/ 0 h 61"/>
                  <a:gd name="T2" fmla="*/ 2147483647 w 52"/>
                  <a:gd name="T3" fmla="*/ 0 h 61"/>
                  <a:gd name="T4" fmla="*/ 2147483647 w 52"/>
                  <a:gd name="T5" fmla="*/ 2147483647 h 61"/>
                  <a:gd name="T6" fmla="*/ 2147483647 w 52"/>
                  <a:gd name="T7" fmla="*/ 2147483647 h 61"/>
                  <a:gd name="T8" fmla="*/ 2147483647 w 52"/>
                  <a:gd name="T9" fmla="*/ 2147483647 h 61"/>
                  <a:gd name="T10" fmla="*/ 2147483647 w 52"/>
                  <a:gd name="T11" fmla="*/ 2147483647 h 61"/>
                  <a:gd name="T12" fmla="*/ 2147483647 w 52"/>
                  <a:gd name="T13" fmla="*/ 2147483647 h 61"/>
                  <a:gd name="T14" fmla="*/ 2147483647 w 52"/>
                  <a:gd name="T15" fmla="*/ 0 h 61"/>
                  <a:gd name="T16" fmla="*/ 2147483647 w 52"/>
                  <a:gd name="T17" fmla="*/ 0 h 61"/>
                  <a:gd name="T18" fmla="*/ 2147483647 w 52"/>
                  <a:gd name="T19" fmla="*/ 2147483647 h 61"/>
                  <a:gd name="T20" fmla="*/ 2147483647 w 52"/>
                  <a:gd name="T21" fmla="*/ 2147483647 h 61"/>
                  <a:gd name="T22" fmla="*/ 2147483647 w 52"/>
                  <a:gd name="T23" fmla="*/ 2147483647 h 61"/>
                  <a:gd name="T24" fmla="*/ 2147483647 w 52"/>
                  <a:gd name="T25" fmla="*/ 2147483647 h 61"/>
                  <a:gd name="T26" fmla="*/ 2147483647 w 52"/>
                  <a:gd name="T27" fmla="*/ 2147483647 h 61"/>
                  <a:gd name="T28" fmla="*/ 2147483647 w 52"/>
                  <a:gd name="T29" fmla="*/ 2147483647 h 61"/>
                  <a:gd name="T30" fmla="*/ 2147483647 w 52"/>
                  <a:gd name="T31" fmla="*/ 2147483647 h 61"/>
                  <a:gd name="T32" fmla="*/ 2147483647 w 52"/>
                  <a:gd name="T33" fmla="*/ 2147483647 h 61"/>
                  <a:gd name="T34" fmla="*/ 2147483647 w 52"/>
                  <a:gd name="T35" fmla="*/ 2147483647 h 61"/>
                  <a:gd name="T36" fmla="*/ 2147483647 w 52"/>
                  <a:gd name="T37" fmla="*/ 2147483647 h 61"/>
                  <a:gd name="T38" fmla="*/ 2147483647 w 52"/>
                  <a:gd name="T39" fmla="*/ 2147483647 h 61"/>
                  <a:gd name="T40" fmla="*/ 0 w 52"/>
                  <a:gd name="T41" fmla="*/ 0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61"/>
                  <a:gd name="T65" fmla="*/ 52 w 52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61"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cubicBezTo>
                      <a:pt x="16" y="1"/>
                      <a:pt x="14" y="2"/>
                      <a:pt x="16" y="5"/>
                    </a:cubicBezTo>
                    <a:cubicBezTo>
                      <a:pt x="16" y="7"/>
                      <a:pt x="29" y="35"/>
                      <a:pt x="29" y="35"/>
                    </a:cubicBezTo>
                    <a:lnTo>
                      <a:pt x="39" y="9"/>
                    </a:lnTo>
                    <a:cubicBezTo>
                      <a:pt x="41" y="4"/>
                      <a:pt x="41" y="1"/>
                      <a:pt x="32" y="1"/>
                    </a:cubicBezTo>
                    <a:lnTo>
                      <a:pt x="32" y="0"/>
                    </a:lnTo>
                    <a:lnTo>
                      <a:pt x="52" y="0"/>
                    </a:lnTo>
                    <a:lnTo>
                      <a:pt x="52" y="1"/>
                    </a:lnTo>
                    <a:cubicBezTo>
                      <a:pt x="44" y="1"/>
                      <a:pt x="43" y="4"/>
                      <a:pt x="41" y="8"/>
                    </a:cubicBezTo>
                    <a:cubicBezTo>
                      <a:pt x="41" y="8"/>
                      <a:pt x="24" y="52"/>
                      <a:pt x="23" y="54"/>
                    </a:cubicBezTo>
                    <a:cubicBezTo>
                      <a:pt x="22" y="58"/>
                      <a:pt x="19" y="61"/>
                      <a:pt x="14" y="60"/>
                    </a:cubicBezTo>
                    <a:cubicBezTo>
                      <a:pt x="11" y="60"/>
                      <a:pt x="8" y="57"/>
                      <a:pt x="8" y="55"/>
                    </a:cubicBezTo>
                    <a:cubicBezTo>
                      <a:pt x="8" y="53"/>
                      <a:pt x="10" y="50"/>
                      <a:pt x="12" y="50"/>
                    </a:cubicBezTo>
                    <a:cubicBezTo>
                      <a:pt x="14" y="50"/>
                      <a:pt x="15" y="51"/>
                      <a:pt x="16" y="52"/>
                    </a:cubicBezTo>
                    <a:cubicBezTo>
                      <a:pt x="17" y="53"/>
                      <a:pt x="17" y="54"/>
                      <a:pt x="17" y="55"/>
                    </a:cubicBezTo>
                    <a:cubicBezTo>
                      <a:pt x="17" y="57"/>
                      <a:pt x="20" y="58"/>
                      <a:pt x="21" y="54"/>
                    </a:cubicBezTo>
                    <a:cubicBezTo>
                      <a:pt x="24" y="48"/>
                      <a:pt x="25" y="46"/>
                      <a:pt x="25" y="46"/>
                    </a:cubicBezTo>
                    <a:lnTo>
                      <a:pt x="6" y="6"/>
                    </a:lnTo>
                    <a:cubicBezTo>
                      <a:pt x="5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2"/>
              <p:cNvSpPr>
                <a:spLocks/>
              </p:cNvSpPr>
              <p:nvPr/>
            </p:nvSpPr>
            <p:spPr bwMode="auto">
              <a:xfrm>
                <a:off x="4688" y="1008"/>
                <a:ext cx="247" cy="244"/>
              </a:xfrm>
              <a:custGeom>
                <a:avLst/>
                <a:gdLst>
                  <a:gd name="T0" fmla="*/ 2147483647 w 72"/>
                  <a:gd name="T1" fmla="*/ 2147483647 h 71"/>
                  <a:gd name="T2" fmla="*/ 2147483647 w 72"/>
                  <a:gd name="T3" fmla="*/ 2147483647 h 71"/>
                  <a:gd name="T4" fmla="*/ 2147483647 w 72"/>
                  <a:gd name="T5" fmla="*/ 2147483647 h 71"/>
                  <a:gd name="T6" fmla="*/ 2147483647 w 72"/>
                  <a:gd name="T7" fmla="*/ 2147483647 h 71"/>
                  <a:gd name="T8" fmla="*/ 2147483647 w 72"/>
                  <a:gd name="T9" fmla="*/ 2147483647 h 71"/>
                  <a:gd name="T10" fmla="*/ 2147483647 w 72"/>
                  <a:gd name="T11" fmla="*/ 2147483647 h 71"/>
                  <a:gd name="T12" fmla="*/ 2147483647 w 72"/>
                  <a:gd name="T13" fmla="*/ 2147483647 h 71"/>
                  <a:gd name="T14" fmla="*/ 2147483647 w 72"/>
                  <a:gd name="T15" fmla="*/ 2147483647 h 71"/>
                  <a:gd name="T16" fmla="*/ 2147483647 w 72"/>
                  <a:gd name="T17" fmla="*/ 2147483647 h 71"/>
                  <a:gd name="T18" fmla="*/ 0 w 72"/>
                  <a:gd name="T19" fmla="*/ 2147483647 h 71"/>
                  <a:gd name="T20" fmla="*/ 2147483647 w 72"/>
                  <a:gd name="T21" fmla="*/ 0 h 71"/>
                  <a:gd name="T22" fmla="*/ 2147483647 w 72"/>
                  <a:gd name="T23" fmla="*/ 0 h 71"/>
                  <a:gd name="T24" fmla="*/ 2147483647 w 72"/>
                  <a:gd name="T25" fmla="*/ 0 h 71"/>
                  <a:gd name="T26" fmla="*/ 2147483647 w 72"/>
                  <a:gd name="T27" fmla="*/ 0 h 71"/>
                  <a:gd name="T28" fmla="*/ 2147483647 w 72"/>
                  <a:gd name="T29" fmla="*/ 2147483647 h 71"/>
                  <a:gd name="T30" fmla="*/ 2147483647 w 72"/>
                  <a:gd name="T31" fmla="*/ 2147483647 h 71"/>
                  <a:gd name="T32" fmla="*/ 2147483647 w 72"/>
                  <a:gd name="T33" fmla="*/ 2147483647 h 71"/>
                  <a:gd name="T34" fmla="*/ 2147483647 w 72"/>
                  <a:gd name="T35" fmla="*/ 2147483647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71"/>
                  <a:gd name="T56" fmla="*/ 72 w 72"/>
                  <a:gd name="T57" fmla="*/ 71 h 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71">
                    <a:moveTo>
                      <a:pt x="54" y="70"/>
                    </a:moveTo>
                    <a:lnTo>
                      <a:pt x="54" y="71"/>
                    </a:lnTo>
                    <a:lnTo>
                      <a:pt x="21" y="71"/>
                    </a:lnTo>
                    <a:lnTo>
                      <a:pt x="21" y="70"/>
                    </a:lnTo>
                    <a:cubicBezTo>
                      <a:pt x="31" y="69"/>
                      <a:pt x="32" y="64"/>
                      <a:pt x="31" y="63"/>
                    </a:cubicBezTo>
                    <a:lnTo>
                      <a:pt x="31" y="2"/>
                    </a:lnTo>
                    <a:lnTo>
                      <a:pt x="22" y="2"/>
                    </a:lnTo>
                    <a:cubicBezTo>
                      <a:pt x="15" y="3"/>
                      <a:pt x="14" y="4"/>
                      <a:pt x="10" y="6"/>
                    </a:cubicBezTo>
                    <a:cubicBezTo>
                      <a:pt x="7" y="10"/>
                      <a:pt x="4" y="14"/>
                      <a:pt x="1" y="19"/>
                    </a:cubicBezTo>
                    <a:lnTo>
                      <a:pt x="0" y="19"/>
                    </a:lnTo>
                    <a:lnTo>
                      <a:pt x="4" y="0"/>
                    </a:lnTo>
                    <a:cubicBezTo>
                      <a:pt x="19" y="0"/>
                      <a:pt x="21" y="0"/>
                      <a:pt x="25" y="0"/>
                    </a:cubicBezTo>
                    <a:lnTo>
                      <a:pt x="52" y="0"/>
                    </a:lnTo>
                    <a:cubicBezTo>
                      <a:pt x="53" y="0"/>
                      <a:pt x="65" y="0"/>
                      <a:pt x="72" y="0"/>
                    </a:cubicBezTo>
                    <a:lnTo>
                      <a:pt x="56" y="2"/>
                    </a:lnTo>
                    <a:lnTo>
                      <a:pt x="43" y="2"/>
                    </a:lnTo>
                    <a:lnTo>
                      <a:pt x="43" y="63"/>
                    </a:lnTo>
                    <a:cubicBezTo>
                      <a:pt x="43" y="64"/>
                      <a:pt x="44" y="69"/>
                      <a:pt x="54" y="70"/>
                    </a:cubicBez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3"/>
              <p:cNvSpPr>
                <a:spLocks/>
              </p:cNvSpPr>
              <p:nvPr/>
            </p:nvSpPr>
            <p:spPr bwMode="auto">
              <a:xfrm>
                <a:off x="4853" y="1008"/>
                <a:ext cx="202" cy="244"/>
              </a:xfrm>
              <a:custGeom>
                <a:avLst/>
                <a:gdLst>
                  <a:gd name="T0" fmla="*/ 2147483647 w 59"/>
                  <a:gd name="T1" fmla="*/ 0 h 71"/>
                  <a:gd name="T2" fmla="*/ 2147483647 w 59"/>
                  <a:gd name="T3" fmla="*/ 2147483647 h 71"/>
                  <a:gd name="T4" fmla="*/ 2147483647 w 59"/>
                  <a:gd name="T5" fmla="*/ 2147483647 h 71"/>
                  <a:gd name="T6" fmla="*/ 2147483647 w 59"/>
                  <a:gd name="T7" fmla="*/ 2147483647 h 71"/>
                  <a:gd name="T8" fmla="*/ 2147483647 w 59"/>
                  <a:gd name="T9" fmla="*/ 2147483647 h 71"/>
                  <a:gd name="T10" fmla="*/ 2147483647 w 59"/>
                  <a:gd name="T11" fmla="*/ 2147483647 h 71"/>
                  <a:gd name="T12" fmla="*/ 2147483647 w 59"/>
                  <a:gd name="T13" fmla="*/ 2147483647 h 71"/>
                  <a:gd name="T14" fmla="*/ 2147483647 w 59"/>
                  <a:gd name="T15" fmla="*/ 2147483647 h 71"/>
                  <a:gd name="T16" fmla="*/ 2147483647 w 59"/>
                  <a:gd name="T17" fmla="*/ 2147483647 h 71"/>
                  <a:gd name="T18" fmla="*/ 2147483647 w 59"/>
                  <a:gd name="T19" fmla="*/ 2147483647 h 71"/>
                  <a:gd name="T20" fmla="*/ 2147483647 w 59"/>
                  <a:gd name="T21" fmla="*/ 2147483647 h 71"/>
                  <a:gd name="T22" fmla="*/ 2147483647 w 59"/>
                  <a:gd name="T23" fmla="*/ 2147483647 h 71"/>
                  <a:gd name="T24" fmla="*/ 2147483647 w 59"/>
                  <a:gd name="T25" fmla="*/ 2147483647 h 71"/>
                  <a:gd name="T26" fmla="*/ 2147483647 w 59"/>
                  <a:gd name="T27" fmla="*/ 2147483647 h 71"/>
                  <a:gd name="T28" fmla="*/ 2147483647 w 59"/>
                  <a:gd name="T29" fmla="*/ 2147483647 h 71"/>
                  <a:gd name="T30" fmla="*/ 2147483647 w 59"/>
                  <a:gd name="T31" fmla="*/ 2147483647 h 71"/>
                  <a:gd name="T32" fmla="*/ 2147483647 w 59"/>
                  <a:gd name="T33" fmla="*/ 2147483647 h 71"/>
                  <a:gd name="T34" fmla="*/ 2147483647 w 59"/>
                  <a:gd name="T35" fmla="*/ 2147483647 h 71"/>
                  <a:gd name="T36" fmla="*/ 2147483647 w 59"/>
                  <a:gd name="T37" fmla="*/ 2147483647 h 71"/>
                  <a:gd name="T38" fmla="*/ 2147483647 w 59"/>
                  <a:gd name="T39" fmla="*/ 2147483647 h 71"/>
                  <a:gd name="T40" fmla="*/ 2147483647 w 59"/>
                  <a:gd name="T41" fmla="*/ 2147483647 h 71"/>
                  <a:gd name="T42" fmla="*/ 2147483647 w 59"/>
                  <a:gd name="T43" fmla="*/ 2147483647 h 71"/>
                  <a:gd name="T44" fmla="*/ 0 w 59"/>
                  <a:gd name="T45" fmla="*/ 2147483647 h 71"/>
                  <a:gd name="T46" fmla="*/ 2147483647 w 59"/>
                  <a:gd name="T47" fmla="*/ 0 h 7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9"/>
                  <a:gd name="T73" fmla="*/ 0 h 71"/>
                  <a:gd name="T74" fmla="*/ 59 w 59"/>
                  <a:gd name="T75" fmla="*/ 71 h 7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9" h="71">
                    <a:moveTo>
                      <a:pt x="25" y="0"/>
                    </a:moveTo>
                    <a:lnTo>
                      <a:pt x="25" y="36"/>
                    </a:lnTo>
                    <a:cubicBezTo>
                      <a:pt x="27" y="32"/>
                      <a:pt x="32" y="25"/>
                      <a:pt x="38" y="25"/>
                    </a:cubicBezTo>
                    <a:cubicBezTo>
                      <a:pt x="43" y="25"/>
                      <a:pt x="47" y="27"/>
                      <a:pt x="50" y="31"/>
                    </a:cubicBezTo>
                    <a:cubicBezTo>
                      <a:pt x="52" y="35"/>
                      <a:pt x="52" y="39"/>
                      <a:pt x="52" y="43"/>
                    </a:cubicBezTo>
                    <a:lnTo>
                      <a:pt x="52" y="63"/>
                    </a:lnTo>
                    <a:cubicBezTo>
                      <a:pt x="52" y="68"/>
                      <a:pt x="55" y="70"/>
                      <a:pt x="59" y="70"/>
                    </a:cubicBezTo>
                    <a:lnTo>
                      <a:pt x="59" y="71"/>
                    </a:lnTo>
                    <a:lnTo>
                      <a:pt x="37" y="71"/>
                    </a:lnTo>
                    <a:lnTo>
                      <a:pt x="37" y="70"/>
                    </a:lnTo>
                    <a:cubicBezTo>
                      <a:pt x="42" y="70"/>
                      <a:pt x="44" y="68"/>
                      <a:pt x="44" y="63"/>
                    </a:cubicBezTo>
                    <a:lnTo>
                      <a:pt x="44" y="43"/>
                    </a:lnTo>
                    <a:cubicBezTo>
                      <a:pt x="44" y="39"/>
                      <a:pt x="44" y="38"/>
                      <a:pt x="42" y="35"/>
                    </a:cubicBezTo>
                    <a:cubicBezTo>
                      <a:pt x="41" y="33"/>
                      <a:pt x="38" y="31"/>
                      <a:pt x="34" y="31"/>
                    </a:cubicBezTo>
                    <a:cubicBezTo>
                      <a:pt x="28" y="32"/>
                      <a:pt x="25" y="37"/>
                      <a:pt x="25" y="40"/>
                    </a:cubicBezTo>
                    <a:cubicBezTo>
                      <a:pt x="25" y="42"/>
                      <a:pt x="25" y="63"/>
                      <a:pt x="25" y="63"/>
                    </a:cubicBezTo>
                    <a:cubicBezTo>
                      <a:pt x="25" y="68"/>
                      <a:pt x="26" y="70"/>
                      <a:pt x="30" y="70"/>
                    </a:cubicBezTo>
                    <a:lnTo>
                      <a:pt x="30" y="71"/>
                    </a:lnTo>
                    <a:lnTo>
                      <a:pt x="8" y="71"/>
                    </a:lnTo>
                    <a:lnTo>
                      <a:pt x="8" y="70"/>
                    </a:lnTo>
                    <a:cubicBezTo>
                      <a:pt x="13" y="70"/>
                      <a:pt x="16" y="68"/>
                      <a:pt x="16" y="63"/>
                    </a:cubicBezTo>
                    <a:lnTo>
                      <a:pt x="16" y="7"/>
                    </a:lnTo>
                    <a:cubicBezTo>
                      <a:pt x="16" y="3"/>
                      <a:pt x="11" y="2"/>
                      <a:pt x="0" y="2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14"/>
              <p:cNvSpPr>
                <a:spLocks noEditPoints="1"/>
              </p:cNvSpPr>
              <p:nvPr/>
            </p:nvSpPr>
            <p:spPr bwMode="auto">
              <a:xfrm>
                <a:off x="5038" y="1097"/>
                <a:ext cx="144" cy="159"/>
              </a:xfrm>
              <a:custGeom>
                <a:avLst/>
                <a:gdLst>
                  <a:gd name="T0" fmla="*/ 2147483647 w 42"/>
                  <a:gd name="T1" fmla="*/ 2147483647 h 46"/>
                  <a:gd name="T2" fmla="*/ 2147483647 w 42"/>
                  <a:gd name="T3" fmla="*/ 2147483647 h 46"/>
                  <a:gd name="T4" fmla="*/ 2147483647 w 42"/>
                  <a:gd name="T5" fmla="*/ 2147483647 h 46"/>
                  <a:gd name="T6" fmla="*/ 2147483647 w 42"/>
                  <a:gd name="T7" fmla="*/ 2147483647 h 46"/>
                  <a:gd name="T8" fmla="*/ 2147483647 w 42"/>
                  <a:gd name="T9" fmla="*/ 2147483647 h 46"/>
                  <a:gd name="T10" fmla="*/ 2147483647 w 42"/>
                  <a:gd name="T11" fmla="*/ 2147483647 h 46"/>
                  <a:gd name="T12" fmla="*/ 2147483647 w 42"/>
                  <a:gd name="T13" fmla="*/ 2147483647 h 46"/>
                  <a:gd name="T14" fmla="*/ 2147483647 w 42"/>
                  <a:gd name="T15" fmla="*/ 0 h 46"/>
                  <a:gd name="T16" fmla="*/ 2147483647 w 42"/>
                  <a:gd name="T17" fmla="*/ 2147483647 h 46"/>
                  <a:gd name="T18" fmla="*/ 2147483647 w 42"/>
                  <a:gd name="T19" fmla="*/ 2147483647 h 46"/>
                  <a:gd name="T20" fmla="*/ 2147483647 w 42"/>
                  <a:gd name="T21" fmla="*/ 2147483647 h 46"/>
                  <a:gd name="T22" fmla="*/ 2147483647 w 42"/>
                  <a:gd name="T23" fmla="*/ 2147483647 h 46"/>
                  <a:gd name="T24" fmla="*/ 2147483647 w 42"/>
                  <a:gd name="T25" fmla="*/ 2147483647 h 46"/>
                  <a:gd name="T26" fmla="*/ 2147483647 w 42"/>
                  <a:gd name="T27" fmla="*/ 2147483647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46"/>
                  <a:gd name="T44" fmla="*/ 42 w 42"/>
                  <a:gd name="T45" fmla="*/ 46 h 4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46">
                    <a:moveTo>
                      <a:pt x="9" y="16"/>
                    </a:moveTo>
                    <a:cubicBezTo>
                      <a:pt x="9" y="17"/>
                      <a:pt x="9" y="19"/>
                      <a:pt x="9" y="21"/>
                    </a:cubicBezTo>
                    <a:cubicBezTo>
                      <a:pt x="10" y="31"/>
                      <a:pt x="16" y="39"/>
                      <a:pt x="25" y="39"/>
                    </a:cubicBezTo>
                    <a:cubicBezTo>
                      <a:pt x="32" y="39"/>
                      <a:pt x="38" y="35"/>
                      <a:pt x="40" y="29"/>
                    </a:cubicBezTo>
                    <a:lnTo>
                      <a:pt x="42" y="29"/>
                    </a:lnTo>
                    <a:cubicBezTo>
                      <a:pt x="39" y="39"/>
                      <a:pt x="34" y="46"/>
                      <a:pt x="22" y="46"/>
                    </a:cubicBezTo>
                    <a:cubicBezTo>
                      <a:pt x="9" y="46"/>
                      <a:pt x="1" y="37"/>
                      <a:pt x="1" y="23"/>
                    </a:cubicBezTo>
                    <a:cubicBezTo>
                      <a:pt x="0" y="10"/>
                      <a:pt x="9" y="0"/>
                      <a:pt x="22" y="0"/>
                    </a:cubicBezTo>
                    <a:cubicBezTo>
                      <a:pt x="31" y="0"/>
                      <a:pt x="39" y="5"/>
                      <a:pt x="41" y="16"/>
                    </a:cubicBezTo>
                    <a:lnTo>
                      <a:pt x="9" y="16"/>
                    </a:lnTo>
                    <a:close/>
                    <a:moveTo>
                      <a:pt x="30" y="14"/>
                    </a:moveTo>
                    <a:cubicBezTo>
                      <a:pt x="30" y="7"/>
                      <a:pt x="27" y="1"/>
                      <a:pt x="21" y="1"/>
                    </a:cubicBezTo>
                    <a:cubicBezTo>
                      <a:pt x="14" y="1"/>
                      <a:pt x="11" y="7"/>
                      <a:pt x="9" y="14"/>
                    </a:cubicBez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15"/>
              <p:cNvSpPr>
                <a:spLocks/>
              </p:cNvSpPr>
              <p:nvPr/>
            </p:nvSpPr>
            <p:spPr bwMode="auto">
              <a:xfrm>
                <a:off x="4183" y="1345"/>
                <a:ext cx="103" cy="252"/>
              </a:xfrm>
              <a:custGeom>
                <a:avLst/>
                <a:gdLst>
                  <a:gd name="T0" fmla="*/ 0 w 30"/>
                  <a:gd name="T1" fmla="*/ 2147483647 h 73"/>
                  <a:gd name="T2" fmla="*/ 0 w 30"/>
                  <a:gd name="T3" fmla="*/ 2147483647 h 73"/>
                  <a:gd name="T4" fmla="*/ 2147483647 w 30"/>
                  <a:gd name="T5" fmla="*/ 2147483647 h 73"/>
                  <a:gd name="T6" fmla="*/ 2147483647 w 30"/>
                  <a:gd name="T7" fmla="*/ 2147483647 h 73"/>
                  <a:gd name="T8" fmla="*/ 0 w 30"/>
                  <a:gd name="T9" fmla="*/ 2147483647 h 73"/>
                  <a:gd name="T10" fmla="*/ 2147483647 w 30"/>
                  <a:gd name="T11" fmla="*/ 2147483647 h 73"/>
                  <a:gd name="T12" fmla="*/ 2147483647 w 30"/>
                  <a:gd name="T13" fmla="*/ 2147483647 h 73"/>
                  <a:gd name="T14" fmla="*/ 2147483647 w 30"/>
                  <a:gd name="T15" fmla="*/ 2147483647 h 73"/>
                  <a:gd name="T16" fmla="*/ 2147483647 w 30"/>
                  <a:gd name="T17" fmla="*/ 0 h 73"/>
                  <a:gd name="T18" fmla="*/ 2147483647 w 30"/>
                  <a:gd name="T19" fmla="*/ 2147483647 h 73"/>
                  <a:gd name="T20" fmla="*/ 2147483647 w 30"/>
                  <a:gd name="T21" fmla="*/ 2147483647 h 73"/>
                  <a:gd name="T22" fmla="*/ 2147483647 w 30"/>
                  <a:gd name="T23" fmla="*/ 2147483647 h 73"/>
                  <a:gd name="T24" fmla="*/ 2147483647 w 30"/>
                  <a:gd name="T25" fmla="*/ 2147483647 h 73"/>
                  <a:gd name="T26" fmla="*/ 2147483647 w 30"/>
                  <a:gd name="T27" fmla="*/ 2147483647 h 73"/>
                  <a:gd name="T28" fmla="*/ 2147483647 w 30"/>
                  <a:gd name="T29" fmla="*/ 2147483647 h 73"/>
                  <a:gd name="T30" fmla="*/ 2147483647 w 30"/>
                  <a:gd name="T31" fmla="*/ 2147483647 h 73"/>
                  <a:gd name="T32" fmla="*/ 2147483647 w 30"/>
                  <a:gd name="T33" fmla="*/ 2147483647 h 73"/>
                  <a:gd name="T34" fmla="*/ 2147483647 w 30"/>
                  <a:gd name="T35" fmla="*/ 2147483647 h 73"/>
                  <a:gd name="T36" fmla="*/ 2147483647 w 30"/>
                  <a:gd name="T37" fmla="*/ 2147483647 h 73"/>
                  <a:gd name="T38" fmla="*/ 2147483647 w 30"/>
                  <a:gd name="T39" fmla="*/ 2147483647 h 73"/>
                  <a:gd name="T40" fmla="*/ 2147483647 w 30"/>
                  <a:gd name="T41" fmla="*/ 2147483647 h 73"/>
                  <a:gd name="T42" fmla="*/ 0 w 30"/>
                  <a:gd name="T43" fmla="*/ 2147483647 h 7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73"/>
                  <a:gd name="T68" fmla="*/ 30 w 30"/>
                  <a:gd name="T69" fmla="*/ 73 h 7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73">
                    <a:moveTo>
                      <a:pt x="0" y="73"/>
                    </a:moveTo>
                    <a:lnTo>
                      <a:pt x="0" y="72"/>
                    </a:lnTo>
                    <a:cubicBezTo>
                      <a:pt x="5" y="72"/>
                      <a:pt x="7" y="69"/>
                      <a:pt x="7" y="63"/>
                    </a:cubicBezTo>
                    <a:lnTo>
                      <a:pt x="7" y="33"/>
                    </a:lnTo>
                    <a:lnTo>
                      <a:pt x="0" y="33"/>
                    </a:lnTo>
                    <a:lnTo>
                      <a:pt x="1" y="30"/>
                    </a:lnTo>
                    <a:lnTo>
                      <a:pt x="7" y="30"/>
                    </a:lnTo>
                    <a:cubicBezTo>
                      <a:pt x="7" y="30"/>
                      <a:pt x="7" y="22"/>
                      <a:pt x="7" y="18"/>
                    </a:cubicBezTo>
                    <a:cubicBezTo>
                      <a:pt x="7" y="14"/>
                      <a:pt x="9" y="1"/>
                      <a:pt x="23" y="0"/>
                    </a:cubicBezTo>
                    <a:cubicBezTo>
                      <a:pt x="27" y="0"/>
                      <a:pt x="30" y="3"/>
                      <a:pt x="30" y="6"/>
                    </a:cubicBezTo>
                    <a:cubicBezTo>
                      <a:pt x="30" y="9"/>
                      <a:pt x="29" y="10"/>
                      <a:pt x="27" y="10"/>
                    </a:cubicBezTo>
                    <a:cubicBezTo>
                      <a:pt x="23" y="10"/>
                      <a:pt x="21" y="5"/>
                      <a:pt x="21" y="4"/>
                    </a:cubicBezTo>
                    <a:cubicBezTo>
                      <a:pt x="21" y="3"/>
                      <a:pt x="20" y="2"/>
                      <a:pt x="20" y="2"/>
                    </a:cubicBezTo>
                    <a:cubicBezTo>
                      <a:pt x="15" y="3"/>
                      <a:pt x="16" y="11"/>
                      <a:pt x="16" y="14"/>
                    </a:cubicBezTo>
                    <a:lnTo>
                      <a:pt x="16" y="30"/>
                    </a:lnTo>
                    <a:lnTo>
                      <a:pt x="24" y="30"/>
                    </a:lnTo>
                    <a:lnTo>
                      <a:pt x="24" y="33"/>
                    </a:lnTo>
                    <a:lnTo>
                      <a:pt x="16" y="33"/>
                    </a:lnTo>
                    <a:lnTo>
                      <a:pt x="16" y="63"/>
                    </a:lnTo>
                    <a:cubicBezTo>
                      <a:pt x="16" y="68"/>
                      <a:pt x="17" y="72"/>
                      <a:pt x="23" y="72"/>
                    </a:cubicBezTo>
                    <a:lnTo>
                      <a:pt x="23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16"/>
              <p:cNvSpPr>
                <a:spLocks/>
              </p:cNvSpPr>
              <p:nvPr/>
            </p:nvSpPr>
            <p:spPr bwMode="auto">
              <a:xfrm>
                <a:off x="5097" y="1294"/>
                <a:ext cx="109" cy="161"/>
              </a:xfrm>
              <a:custGeom>
                <a:avLst/>
                <a:gdLst>
                  <a:gd name="T0" fmla="*/ 0 w 32"/>
                  <a:gd name="T1" fmla="*/ 2147483647 h 47"/>
                  <a:gd name="T2" fmla="*/ 2147483647 w 32"/>
                  <a:gd name="T3" fmla="*/ 2147483647 h 47"/>
                  <a:gd name="T4" fmla="*/ 2147483647 w 32"/>
                  <a:gd name="T5" fmla="*/ 2147483647 h 47"/>
                  <a:gd name="T6" fmla="*/ 2147483647 w 32"/>
                  <a:gd name="T7" fmla="*/ 2147483647 h 47"/>
                  <a:gd name="T8" fmla="*/ 2147483647 w 32"/>
                  <a:gd name="T9" fmla="*/ 2147483647 h 47"/>
                  <a:gd name="T10" fmla="*/ 2147483647 w 32"/>
                  <a:gd name="T11" fmla="*/ 2147483647 h 47"/>
                  <a:gd name="T12" fmla="*/ 2147483647 w 32"/>
                  <a:gd name="T13" fmla="*/ 0 h 47"/>
                  <a:gd name="T14" fmla="*/ 2147483647 w 32"/>
                  <a:gd name="T15" fmla="*/ 2147483647 h 47"/>
                  <a:gd name="T16" fmla="*/ 2147483647 w 32"/>
                  <a:gd name="T17" fmla="*/ 2147483647 h 47"/>
                  <a:gd name="T18" fmla="*/ 2147483647 w 32"/>
                  <a:gd name="T19" fmla="*/ 2147483647 h 47"/>
                  <a:gd name="T20" fmla="*/ 2147483647 w 32"/>
                  <a:gd name="T21" fmla="*/ 2147483647 h 47"/>
                  <a:gd name="T22" fmla="*/ 2147483647 w 32"/>
                  <a:gd name="T23" fmla="*/ 2147483647 h 47"/>
                  <a:gd name="T24" fmla="*/ 2147483647 w 32"/>
                  <a:gd name="T25" fmla="*/ 2147483647 h 47"/>
                  <a:gd name="T26" fmla="*/ 2147483647 w 32"/>
                  <a:gd name="T27" fmla="*/ 2147483647 h 47"/>
                  <a:gd name="T28" fmla="*/ 2147483647 w 32"/>
                  <a:gd name="T29" fmla="*/ 2147483647 h 47"/>
                  <a:gd name="T30" fmla="*/ 0 w 32"/>
                  <a:gd name="T31" fmla="*/ 2147483647 h 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47"/>
                  <a:gd name="T50" fmla="*/ 32 w 32"/>
                  <a:gd name="T51" fmla="*/ 47 h 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47">
                    <a:moveTo>
                      <a:pt x="0" y="32"/>
                    </a:moveTo>
                    <a:lnTo>
                      <a:pt x="2" y="32"/>
                    </a:lnTo>
                    <a:cubicBezTo>
                      <a:pt x="4" y="38"/>
                      <a:pt x="7" y="45"/>
                      <a:pt x="16" y="45"/>
                    </a:cubicBezTo>
                    <a:cubicBezTo>
                      <a:pt x="22" y="45"/>
                      <a:pt x="24" y="40"/>
                      <a:pt x="24" y="37"/>
                    </a:cubicBezTo>
                    <a:cubicBezTo>
                      <a:pt x="24" y="31"/>
                      <a:pt x="17" y="29"/>
                      <a:pt x="12" y="26"/>
                    </a:cubicBezTo>
                    <a:cubicBezTo>
                      <a:pt x="6" y="23"/>
                      <a:pt x="1" y="19"/>
                      <a:pt x="1" y="12"/>
                    </a:cubicBezTo>
                    <a:cubicBezTo>
                      <a:pt x="1" y="4"/>
                      <a:pt x="8" y="0"/>
                      <a:pt x="16" y="0"/>
                    </a:cubicBezTo>
                    <a:cubicBezTo>
                      <a:pt x="20" y="0"/>
                      <a:pt x="25" y="1"/>
                      <a:pt x="30" y="3"/>
                    </a:cubicBezTo>
                    <a:lnTo>
                      <a:pt x="30" y="14"/>
                    </a:lnTo>
                    <a:lnTo>
                      <a:pt x="28" y="14"/>
                    </a:lnTo>
                    <a:cubicBezTo>
                      <a:pt x="27" y="8"/>
                      <a:pt x="22" y="2"/>
                      <a:pt x="15" y="2"/>
                    </a:cubicBezTo>
                    <a:cubicBezTo>
                      <a:pt x="11" y="2"/>
                      <a:pt x="8" y="5"/>
                      <a:pt x="8" y="9"/>
                    </a:cubicBezTo>
                    <a:cubicBezTo>
                      <a:pt x="8" y="18"/>
                      <a:pt x="32" y="17"/>
                      <a:pt x="32" y="33"/>
                    </a:cubicBezTo>
                    <a:cubicBezTo>
                      <a:pt x="32" y="42"/>
                      <a:pt x="23" y="47"/>
                      <a:pt x="15" y="47"/>
                    </a:cubicBezTo>
                    <a:cubicBezTo>
                      <a:pt x="10" y="47"/>
                      <a:pt x="5" y="46"/>
                      <a:pt x="1" y="43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17"/>
              <p:cNvSpPr>
                <a:spLocks/>
              </p:cNvSpPr>
              <p:nvPr/>
            </p:nvSpPr>
            <p:spPr bwMode="auto">
              <a:xfrm>
                <a:off x="5200" y="1290"/>
                <a:ext cx="79" cy="162"/>
              </a:xfrm>
              <a:custGeom>
                <a:avLst/>
                <a:gdLst>
                  <a:gd name="T0" fmla="*/ 0 w 23"/>
                  <a:gd name="T1" fmla="*/ 2147483647 h 47"/>
                  <a:gd name="T2" fmla="*/ 2147483647 w 23"/>
                  <a:gd name="T3" fmla="*/ 0 h 47"/>
                  <a:gd name="T4" fmla="*/ 2147483647 w 23"/>
                  <a:gd name="T5" fmla="*/ 2147483647 h 47"/>
                  <a:gd name="T6" fmla="*/ 2147483647 w 23"/>
                  <a:gd name="T7" fmla="*/ 2147483647 h 47"/>
                  <a:gd name="T8" fmla="*/ 2147483647 w 23"/>
                  <a:gd name="T9" fmla="*/ 2147483647 h 47"/>
                  <a:gd name="T10" fmla="*/ 2147483647 w 23"/>
                  <a:gd name="T11" fmla="*/ 2147483647 h 47"/>
                  <a:gd name="T12" fmla="*/ 2147483647 w 23"/>
                  <a:gd name="T13" fmla="*/ 2147483647 h 47"/>
                  <a:gd name="T14" fmla="*/ 2147483647 w 23"/>
                  <a:gd name="T15" fmla="*/ 2147483647 h 47"/>
                  <a:gd name="T16" fmla="*/ 2147483647 w 23"/>
                  <a:gd name="T17" fmla="*/ 2147483647 h 47"/>
                  <a:gd name="T18" fmla="*/ 2147483647 w 23"/>
                  <a:gd name="T19" fmla="*/ 2147483647 h 47"/>
                  <a:gd name="T20" fmla="*/ 0 w 23"/>
                  <a:gd name="T21" fmla="*/ 2147483647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47"/>
                  <a:gd name="T35" fmla="*/ 23 w 23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47">
                    <a:moveTo>
                      <a:pt x="0" y="8"/>
                    </a:moveTo>
                    <a:cubicBezTo>
                      <a:pt x="0" y="8"/>
                      <a:pt x="12" y="2"/>
                      <a:pt x="16" y="0"/>
                    </a:cubicBezTo>
                    <a:lnTo>
                      <a:pt x="16" y="39"/>
                    </a:lnTo>
                    <a:cubicBezTo>
                      <a:pt x="17" y="44"/>
                      <a:pt x="18" y="45"/>
                      <a:pt x="23" y="45"/>
                    </a:cubicBezTo>
                    <a:lnTo>
                      <a:pt x="23" y="47"/>
                    </a:lnTo>
                    <a:lnTo>
                      <a:pt x="1" y="47"/>
                    </a:lnTo>
                    <a:lnTo>
                      <a:pt x="1" y="45"/>
                    </a:lnTo>
                    <a:cubicBezTo>
                      <a:pt x="6" y="45"/>
                      <a:pt x="7" y="44"/>
                      <a:pt x="8" y="39"/>
                    </a:cubicBezTo>
                    <a:lnTo>
                      <a:pt x="8" y="14"/>
                    </a:lnTo>
                    <a:cubicBezTo>
                      <a:pt x="8" y="11"/>
                      <a:pt x="8" y="10"/>
                      <a:pt x="5" y="9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18"/>
              <p:cNvSpPr>
                <a:spLocks noEditPoints="1"/>
              </p:cNvSpPr>
              <p:nvPr/>
            </p:nvSpPr>
            <p:spPr bwMode="auto">
              <a:xfrm>
                <a:off x="4760" y="1486"/>
                <a:ext cx="165" cy="162"/>
              </a:xfrm>
              <a:custGeom>
                <a:avLst/>
                <a:gdLst>
                  <a:gd name="T0" fmla="*/ 2147483647 w 48"/>
                  <a:gd name="T1" fmla="*/ 0 h 47"/>
                  <a:gd name="T2" fmla="*/ 2147483647 w 48"/>
                  <a:gd name="T3" fmla="*/ 2147483647 h 47"/>
                  <a:gd name="T4" fmla="*/ 2147483647 w 48"/>
                  <a:gd name="T5" fmla="*/ 2147483647 h 47"/>
                  <a:gd name="T6" fmla="*/ 0 w 48"/>
                  <a:gd name="T7" fmla="*/ 2147483647 h 47"/>
                  <a:gd name="T8" fmla="*/ 2147483647 w 48"/>
                  <a:gd name="T9" fmla="*/ 0 h 47"/>
                  <a:gd name="T10" fmla="*/ 2147483647 w 48"/>
                  <a:gd name="T11" fmla="*/ 2147483647 h 47"/>
                  <a:gd name="T12" fmla="*/ 2147483647 w 48"/>
                  <a:gd name="T13" fmla="*/ 2147483647 h 47"/>
                  <a:gd name="T14" fmla="*/ 2147483647 w 48"/>
                  <a:gd name="T15" fmla="*/ 2147483647 h 47"/>
                  <a:gd name="T16" fmla="*/ 2147483647 w 48"/>
                  <a:gd name="T17" fmla="*/ 2147483647 h 47"/>
                  <a:gd name="T18" fmla="*/ 2147483647 w 48"/>
                  <a:gd name="T19" fmla="*/ 21474836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47"/>
                  <a:gd name="T32" fmla="*/ 48 w 48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47">
                    <a:moveTo>
                      <a:pt x="24" y="0"/>
                    </a:moveTo>
                    <a:cubicBezTo>
                      <a:pt x="39" y="0"/>
                      <a:pt x="48" y="10"/>
                      <a:pt x="48" y="24"/>
                    </a:cubicBezTo>
                    <a:cubicBezTo>
                      <a:pt x="48" y="37"/>
                      <a:pt x="39" y="47"/>
                      <a:pt x="24" y="47"/>
                    </a:cubicBezTo>
                    <a:cubicBezTo>
                      <a:pt x="9" y="47"/>
                      <a:pt x="0" y="36"/>
                      <a:pt x="0" y="23"/>
                    </a:cubicBezTo>
                    <a:cubicBezTo>
                      <a:pt x="0" y="10"/>
                      <a:pt x="10" y="0"/>
                      <a:pt x="24" y="0"/>
                    </a:cubicBezTo>
                    <a:close/>
                    <a:moveTo>
                      <a:pt x="24" y="45"/>
                    </a:moveTo>
                    <a:cubicBezTo>
                      <a:pt x="35" y="45"/>
                      <a:pt x="38" y="34"/>
                      <a:pt x="38" y="26"/>
                    </a:cubicBezTo>
                    <a:cubicBezTo>
                      <a:pt x="38" y="17"/>
                      <a:pt x="37" y="2"/>
                      <a:pt x="24" y="2"/>
                    </a:cubicBezTo>
                    <a:cubicBezTo>
                      <a:pt x="14" y="2"/>
                      <a:pt x="10" y="16"/>
                      <a:pt x="11" y="23"/>
                    </a:cubicBezTo>
                    <a:cubicBezTo>
                      <a:pt x="11" y="31"/>
                      <a:pt x="14" y="45"/>
                      <a:pt x="24" y="45"/>
                    </a:cubicBez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19"/>
              <p:cNvSpPr>
                <a:spLocks/>
              </p:cNvSpPr>
              <p:nvPr/>
            </p:nvSpPr>
            <p:spPr bwMode="auto">
              <a:xfrm>
                <a:off x="4915" y="1483"/>
                <a:ext cx="175" cy="162"/>
              </a:xfrm>
              <a:custGeom>
                <a:avLst/>
                <a:gdLst>
                  <a:gd name="T0" fmla="*/ 0 w 51"/>
                  <a:gd name="T1" fmla="*/ 2147483647 h 47"/>
                  <a:gd name="T2" fmla="*/ 0 w 51"/>
                  <a:gd name="T3" fmla="*/ 2147483647 h 47"/>
                  <a:gd name="T4" fmla="*/ 2147483647 w 51"/>
                  <a:gd name="T5" fmla="*/ 2147483647 h 47"/>
                  <a:gd name="T6" fmla="*/ 2147483647 w 51"/>
                  <a:gd name="T7" fmla="*/ 2147483647 h 47"/>
                  <a:gd name="T8" fmla="*/ 0 w 51"/>
                  <a:gd name="T9" fmla="*/ 2147483647 h 47"/>
                  <a:gd name="T10" fmla="*/ 2147483647 w 51"/>
                  <a:gd name="T11" fmla="*/ 0 h 47"/>
                  <a:gd name="T12" fmla="*/ 2147483647 w 51"/>
                  <a:gd name="T13" fmla="*/ 2147483647 h 47"/>
                  <a:gd name="T14" fmla="*/ 2147483647 w 51"/>
                  <a:gd name="T15" fmla="*/ 0 h 47"/>
                  <a:gd name="T16" fmla="*/ 2147483647 w 51"/>
                  <a:gd name="T17" fmla="*/ 2147483647 h 47"/>
                  <a:gd name="T18" fmla="*/ 2147483647 w 51"/>
                  <a:gd name="T19" fmla="*/ 2147483647 h 47"/>
                  <a:gd name="T20" fmla="*/ 2147483647 w 51"/>
                  <a:gd name="T21" fmla="*/ 2147483647 h 47"/>
                  <a:gd name="T22" fmla="*/ 2147483647 w 51"/>
                  <a:gd name="T23" fmla="*/ 2147483647 h 47"/>
                  <a:gd name="T24" fmla="*/ 2147483647 w 51"/>
                  <a:gd name="T25" fmla="*/ 2147483647 h 47"/>
                  <a:gd name="T26" fmla="*/ 2147483647 w 51"/>
                  <a:gd name="T27" fmla="*/ 2147483647 h 47"/>
                  <a:gd name="T28" fmla="*/ 2147483647 w 51"/>
                  <a:gd name="T29" fmla="*/ 2147483647 h 47"/>
                  <a:gd name="T30" fmla="*/ 2147483647 w 51"/>
                  <a:gd name="T31" fmla="*/ 2147483647 h 47"/>
                  <a:gd name="T32" fmla="*/ 2147483647 w 51"/>
                  <a:gd name="T33" fmla="*/ 2147483647 h 47"/>
                  <a:gd name="T34" fmla="*/ 2147483647 w 51"/>
                  <a:gd name="T35" fmla="*/ 2147483647 h 47"/>
                  <a:gd name="T36" fmla="*/ 2147483647 w 51"/>
                  <a:gd name="T37" fmla="*/ 2147483647 h 47"/>
                  <a:gd name="T38" fmla="*/ 2147483647 w 51"/>
                  <a:gd name="T39" fmla="*/ 2147483647 h 47"/>
                  <a:gd name="T40" fmla="*/ 2147483647 w 51"/>
                  <a:gd name="T41" fmla="*/ 2147483647 h 47"/>
                  <a:gd name="T42" fmla="*/ 0 w 51"/>
                  <a:gd name="T43" fmla="*/ 2147483647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47"/>
                  <a:gd name="T68" fmla="*/ 51 w 51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47">
                    <a:moveTo>
                      <a:pt x="0" y="47"/>
                    </a:moveTo>
                    <a:lnTo>
                      <a:pt x="0" y="45"/>
                    </a:lnTo>
                    <a:cubicBezTo>
                      <a:pt x="5" y="45"/>
                      <a:pt x="7" y="45"/>
                      <a:pt x="7" y="39"/>
                    </a:cubicBezTo>
                    <a:lnTo>
                      <a:pt x="7" y="14"/>
                    </a:lnTo>
                    <a:cubicBezTo>
                      <a:pt x="7" y="9"/>
                      <a:pt x="4" y="9"/>
                      <a:pt x="0" y="8"/>
                    </a:cubicBezTo>
                    <a:cubicBezTo>
                      <a:pt x="0" y="8"/>
                      <a:pt x="11" y="3"/>
                      <a:pt x="16" y="0"/>
                    </a:cubicBezTo>
                    <a:lnTo>
                      <a:pt x="16" y="11"/>
                    </a:lnTo>
                    <a:cubicBezTo>
                      <a:pt x="19" y="6"/>
                      <a:pt x="24" y="0"/>
                      <a:pt x="31" y="0"/>
                    </a:cubicBezTo>
                    <a:cubicBezTo>
                      <a:pt x="38" y="0"/>
                      <a:pt x="44" y="9"/>
                      <a:pt x="44" y="17"/>
                    </a:cubicBezTo>
                    <a:lnTo>
                      <a:pt x="44" y="39"/>
                    </a:lnTo>
                    <a:cubicBezTo>
                      <a:pt x="44" y="44"/>
                      <a:pt x="47" y="45"/>
                      <a:pt x="51" y="45"/>
                    </a:cubicBezTo>
                    <a:lnTo>
                      <a:pt x="51" y="47"/>
                    </a:lnTo>
                    <a:lnTo>
                      <a:pt x="29" y="47"/>
                    </a:lnTo>
                    <a:lnTo>
                      <a:pt x="29" y="45"/>
                    </a:lnTo>
                    <a:cubicBezTo>
                      <a:pt x="34" y="45"/>
                      <a:pt x="35" y="44"/>
                      <a:pt x="35" y="39"/>
                    </a:cubicBezTo>
                    <a:lnTo>
                      <a:pt x="35" y="20"/>
                    </a:lnTo>
                    <a:cubicBezTo>
                      <a:pt x="35" y="13"/>
                      <a:pt x="33" y="6"/>
                      <a:pt x="26" y="6"/>
                    </a:cubicBezTo>
                    <a:cubicBezTo>
                      <a:pt x="21" y="6"/>
                      <a:pt x="16" y="12"/>
                      <a:pt x="16" y="17"/>
                    </a:cubicBezTo>
                    <a:lnTo>
                      <a:pt x="16" y="39"/>
                    </a:lnTo>
                    <a:cubicBezTo>
                      <a:pt x="16" y="44"/>
                      <a:pt x="18" y="45"/>
                      <a:pt x="23" y="45"/>
                    </a:cubicBezTo>
                    <a:lnTo>
                      <a:pt x="23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120"/>
              <p:cNvSpPr>
                <a:spLocks noChangeArrowheads="1"/>
              </p:cNvSpPr>
              <p:nvPr/>
            </p:nvSpPr>
            <p:spPr bwMode="auto">
              <a:xfrm>
                <a:off x="5220" y="1215"/>
                <a:ext cx="41" cy="41"/>
              </a:xfrm>
              <a:prstGeom prst="ellipse">
                <a:avLst/>
              </a:pr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21"/>
              <p:cNvSpPr>
                <a:spLocks noEditPoints="1"/>
              </p:cNvSpPr>
              <p:nvPr/>
            </p:nvSpPr>
            <p:spPr bwMode="auto">
              <a:xfrm>
                <a:off x="4863" y="1294"/>
                <a:ext cx="141" cy="161"/>
              </a:xfrm>
              <a:custGeom>
                <a:avLst/>
                <a:gdLst>
                  <a:gd name="T0" fmla="*/ 2147483647 w 41"/>
                  <a:gd name="T1" fmla="*/ 2147483647 h 47"/>
                  <a:gd name="T2" fmla="*/ 2147483647 w 41"/>
                  <a:gd name="T3" fmla="*/ 2147483647 h 47"/>
                  <a:gd name="T4" fmla="*/ 2147483647 w 41"/>
                  <a:gd name="T5" fmla="*/ 2147483647 h 47"/>
                  <a:gd name="T6" fmla="*/ 2147483647 w 41"/>
                  <a:gd name="T7" fmla="*/ 2147483647 h 47"/>
                  <a:gd name="T8" fmla="*/ 2147483647 w 41"/>
                  <a:gd name="T9" fmla="*/ 2147483647 h 47"/>
                  <a:gd name="T10" fmla="*/ 2147483647 w 41"/>
                  <a:gd name="T11" fmla="*/ 2147483647 h 47"/>
                  <a:gd name="T12" fmla="*/ 0 w 41"/>
                  <a:gd name="T13" fmla="*/ 2147483647 h 47"/>
                  <a:gd name="T14" fmla="*/ 2147483647 w 41"/>
                  <a:gd name="T15" fmla="*/ 0 h 47"/>
                  <a:gd name="T16" fmla="*/ 2147483647 w 41"/>
                  <a:gd name="T17" fmla="*/ 2147483647 h 47"/>
                  <a:gd name="T18" fmla="*/ 2147483647 w 41"/>
                  <a:gd name="T19" fmla="*/ 2147483647 h 47"/>
                  <a:gd name="T20" fmla="*/ 2147483647 w 41"/>
                  <a:gd name="T21" fmla="*/ 2147483647 h 47"/>
                  <a:gd name="T22" fmla="*/ 2147483647 w 41"/>
                  <a:gd name="T23" fmla="*/ 2147483647 h 47"/>
                  <a:gd name="T24" fmla="*/ 2147483647 w 41"/>
                  <a:gd name="T25" fmla="*/ 2147483647 h 47"/>
                  <a:gd name="T26" fmla="*/ 2147483647 w 41"/>
                  <a:gd name="T27" fmla="*/ 2147483647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"/>
                  <a:gd name="T43" fmla="*/ 0 h 47"/>
                  <a:gd name="T44" fmla="*/ 41 w 41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" h="47">
                    <a:moveTo>
                      <a:pt x="9" y="16"/>
                    </a:moveTo>
                    <a:cubicBezTo>
                      <a:pt x="8" y="18"/>
                      <a:pt x="8" y="20"/>
                      <a:pt x="9" y="22"/>
                    </a:cubicBezTo>
                    <a:cubicBezTo>
                      <a:pt x="9" y="32"/>
                      <a:pt x="15" y="40"/>
                      <a:pt x="25" y="40"/>
                    </a:cubicBezTo>
                    <a:cubicBezTo>
                      <a:pt x="31" y="40"/>
                      <a:pt x="38" y="36"/>
                      <a:pt x="40" y="30"/>
                    </a:cubicBezTo>
                    <a:lnTo>
                      <a:pt x="41" y="30"/>
                    </a:lnTo>
                    <a:cubicBezTo>
                      <a:pt x="38" y="40"/>
                      <a:pt x="33" y="47"/>
                      <a:pt x="22" y="47"/>
                    </a:cubicBezTo>
                    <a:cubicBezTo>
                      <a:pt x="9" y="47"/>
                      <a:pt x="1" y="38"/>
                      <a:pt x="0" y="24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1" y="0"/>
                      <a:pt x="39" y="6"/>
                      <a:pt x="41" y="16"/>
                    </a:cubicBezTo>
                    <a:lnTo>
                      <a:pt x="9" y="16"/>
                    </a:lnTo>
                    <a:close/>
                    <a:moveTo>
                      <a:pt x="30" y="14"/>
                    </a:moveTo>
                    <a:cubicBezTo>
                      <a:pt x="29" y="8"/>
                      <a:pt x="27" y="2"/>
                      <a:pt x="20" y="2"/>
                    </a:cubicBezTo>
                    <a:cubicBezTo>
                      <a:pt x="14" y="2"/>
                      <a:pt x="11" y="8"/>
                      <a:pt x="9" y="15"/>
                    </a:cubicBez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122"/>
              <p:cNvSpPr>
                <a:spLocks noChangeArrowheads="1"/>
              </p:cNvSpPr>
              <p:nvPr/>
            </p:nvSpPr>
            <p:spPr bwMode="auto">
              <a:xfrm>
                <a:off x="4678" y="1215"/>
                <a:ext cx="41" cy="41"/>
              </a:xfrm>
              <a:prstGeom prst="ellipse">
                <a:avLst/>
              </a:pr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23"/>
              <p:cNvSpPr>
                <a:spLocks noEditPoints="1"/>
              </p:cNvSpPr>
              <p:nvPr/>
            </p:nvSpPr>
            <p:spPr bwMode="auto">
              <a:xfrm>
                <a:off x="4032" y="1438"/>
                <a:ext cx="165" cy="162"/>
              </a:xfrm>
              <a:custGeom>
                <a:avLst/>
                <a:gdLst>
                  <a:gd name="T0" fmla="*/ 2147483647 w 48"/>
                  <a:gd name="T1" fmla="*/ 0 h 47"/>
                  <a:gd name="T2" fmla="*/ 2147483647 w 48"/>
                  <a:gd name="T3" fmla="*/ 2147483647 h 47"/>
                  <a:gd name="T4" fmla="*/ 2147483647 w 48"/>
                  <a:gd name="T5" fmla="*/ 2147483647 h 47"/>
                  <a:gd name="T6" fmla="*/ 0 w 48"/>
                  <a:gd name="T7" fmla="*/ 2147483647 h 47"/>
                  <a:gd name="T8" fmla="*/ 2147483647 w 48"/>
                  <a:gd name="T9" fmla="*/ 0 h 47"/>
                  <a:gd name="T10" fmla="*/ 2147483647 w 48"/>
                  <a:gd name="T11" fmla="*/ 2147483647 h 47"/>
                  <a:gd name="T12" fmla="*/ 2147483647 w 48"/>
                  <a:gd name="T13" fmla="*/ 2147483647 h 47"/>
                  <a:gd name="T14" fmla="*/ 2147483647 w 48"/>
                  <a:gd name="T15" fmla="*/ 2147483647 h 47"/>
                  <a:gd name="T16" fmla="*/ 2147483647 w 48"/>
                  <a:gd name="T17" fmla="*/ 2147483647 h 47"/>
                  <a:gd name="T18" fmla="*/ 2147483647 w 48"/>
                  <a:gd name="T19" fmla="*/ 21474836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47"/>
                  <a:gd name="T32" fmla="*/ 48 w 48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47">
                    <a:moveTo>
                      <a:pt x="23" y="0"/>
                    </a:moveTo>
                    <a:cubicBezTo>
                      <a:pt x="38" y="0"/>
                      <a:pt x="48" y="11"/>
                      <a:pt x="48" y="24"/>
                    </a:cubicBezTo>
                    <a:cubicBezTo>
                      <a:pt x="48" y="37"/>
                      <a:pt x="38" y="47"/>
                      <a:pt x="24" y="47"/>
                    </a:cubicBezTo>
                    <a:cubicBezTo>
                      <a:pt x="8" y="47"/>
                      <a:pt x="0" y="36"/>
                      <a:pt x="0" y="23"/>
                    </a:cubicBezTo>
                    <a:cubicBezTo>
                      <a:pt x="0" y="11"/>
                      <a:pt x="9" y="0"/>
                      <a:pt x="23" y="0"/>
                    </a:cubicBezTo>
                    <a:close/>
                    <a:moveTo>
                      <a:pt x="24" y="45"/>
                    </a:moveTo>
                    <a:cubicBezTo>
                      <a:pt x="34" y="45"/>
                      <a:pt x="38" y="34"/>
                      <a:pt x="37" y="26"/>
                    </a:cubicBezTo>
                    <a:cubicBezTo>
                      <a:pt x="37" y="17"/>
                      <a:pt x="36" y="2"/>
                      <a:pt x="23" y="2"/>
                    </a:cubicBezTo>
                    <a:cubicBezTo>
                      <a:pt x="13" y="2"/>
                      <a:pt x="10" y="16"/>
                      <a:pt x="10" y="24"/>
                    </a:cubicBezTo>
                    <a:cubicBezTo>
                      <a:pt x="10" y="32"/>
                      <a:pt x="13" y="45"/>
                      <a:pt x="24" y="45"/>
                    </a:cubicBez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4"/>
              <p:cNvSpPr>
                <a:spLocks/>
              </p:cNvSpPr>
              <p:nvPr/>
            </p:nvSpPr>
            <p:spPr bwMode="auto">
              <a:xfrm>
                <a:off x="4660" y="1290"/>
                <a:ext cx="79" cy="162"/>
              </a:xfrm>
              <a:custGeom>
                <a:avLst/>
                <a:gdLst>
                  <a:gd name="T0" fmla="*/ 0 w 23"/>
                  <a:gd name="T1" fmla="*/ 2147483647 h 47"/>
                  <a:gd name="T2" fmla="*/ 2147483647 w 23"/>
                  <a:gd name="T3" fmla="*/ 0 h 47"/>
                  <a:gd name="T4" fmla="*/ 2147483647 w 23"/>
                  <a:gd name="T5" fmla="*/ 2147483647 h 47"/>
                  <a:gd name="T6" fmla="*/ 2147483647 w 23"/>
                  <a:gd name="T7" fmla="*/ 2147483647 h 47"/>
                  <a:gd name="T8" fmla="*/ 2147483647 w 23"/>
                  <a:gd name="T9" fmla="*/ 2147483647 h 47"/>
                  <a:gd name="T10" fmla="*/ 2147483647 w 23"/>
                  <a:gd name="T11" fmla="*/ 2147483647 h 47"/>
                  <a:gd name="T12" fmla="*/ 2147483647 w 23"/>
                  <a:gd name="T13" fmla="*/ 2147483647 h 47"/>
                  <a:gd name="T14" fmla="*/ 2147483647 w 23"/>
                  <a:gd name="T15" fmla="*/ 2147483647 h 47"/>
                  <a:gd name="T16" fmla="*/ 2147483647 w 23"/>
                  <a:gd name="T17" fmla="*/ 2147483647 h 47"/>
                  <a:gd name="T18" fmla="*/ 2147483647 w 23"/>
                  <a:gd name="T19" fmla="*/ 2147483647 h 47"/>
                  <a:gd name="T20" fmla="*/ 0 w 23"/>
                  <a:gd name="T21" fmla="*/ 2147483647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47"/>
                  <a:gd name="T35" fmla="*/ 23 w 23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47">
                    <a:moveTo>
                      <a:pt x="0" y="8"/>
                    </a:moveTo>
                    <a:cubicBezTo>
                      <a:pt x="0" y="8"/>
                      <a:pt x="11" y="2"/>
                      <a:pt x="16" y="0"/>
                    </a:cubicBezTo>
                    <a:lnTo>
                      <a:pt x="16" y="39"/>
                    </a:lnTo>
                    <a:cubicBezTo>
                      <a:pt x="16" y="44"/>
                      <a:pt x="18" y="45"/>
                      <a:pt x="23" y="45"/>
                    </a:cubicBezTo>
                    <a:lnTo>
                      <a:pt x="23" y="47"/>
                    </a:lnTo>
                    <a:lnTo>
                      <a:pt x="2" y="47"/>
                    </a:lnTo>
                    <a:lnTo>
                      <a:pt x="2" y="45"/>
                    </a:lnTo>
                    <a:cubicBezTo>
                      <a:pt x="5" y="45"/>
                      <a:pt x="7" y="44"/>
                      <a:pt x="7" y="39"/>
                    </a:cubicBezTo>
                    <a:lnTo>
                      <a:pt x="7" y="14"/>
                    </a:lnTo>
                    <a:cubicBezTo>
                      <a:pt x="7" y="11"/>
                      <a:pt x="7" y="10"/>
                      <a:pt x="4" y="9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25"/>
              <p:cNvSpPr>
                <a:spLocks/>
              </p:cNvSpPr>
              <p:nvPr/>
            </p:nvSpPr>
            <p:spPr bwMode="auto">
              <a:xfrm>
                <a:off x="4502" y="1290"/>
                <a:ext cx="169" cy="162"/>
              </a:xfrm>
              <a:custGeom>
                <a:avLst/>
                <a:gdLst>
                  <a:gd name="T0" fmla="*/ 0 w 49"/>
                  <a:gd name="T1" fmla="*/ 2147483647 h 47"/>
                  <a:gd name="T2" fmla="*/ 0 w 49"/>
                  <a:gd name="T3" fmla="*/ 2147483647 h 47"/>
                  <a:gd name="T4" fmla="*/ 2147483647 w 49"/>
                  <a:gd name="T5" fmla="*/ 2147483647 h 47"/>
                  <a:gd name="T6" fmla="*/ 2147483647 w 49"/>
                  <a:gd name="T7" fmla="*/ 2147483647 h 47"/>
                  <a:gd name="T8" fmla="*/ 0 w 49"/>
                  <a:gd name="T9" fmla="*/ 2147483647 h 47"/>
                  <a:gd name="T10" fmla="*/ 2147483647 w 49"/>
                  <a:gd name="T11" fmla="*/ 0 h 47"/>
                  <a:gd name="T12" fmla="*/ 2147483647 w 49"/>
                  <a:gd name="T13" fmla="*/ 2147483647 h 47"/>
                  <a:gd name="T14" fmla="*/ 2147483647 w 49"/>
                  <a:gd name="T15" fmla="*/ 0 h 47"/>
                  <a:gd name="T16" fmla="*/ 2147483647 w 49"/>
                  <a:gd name="T17" fmla="*/ 2147483647 h 47"/>
                  <a:gd name="T18" fmla="*/ 2147483647 w 49"/>
                  <a:gd name="T19" fmla="*/ 2147483647 h 47"/>
                  <a:gd name="T20" fmla="*/ 2147483647 w 49"/>
                  <a:gd name="T21" fmla="*/ 2147483647 h 47"/>
                  <a:gd name="T22" fmla="*/ 2147483647 w 49"/>
                  <a:gd name="T23" fmla="*/ 2147483647 h 47"/>
                  <a:gd name="T24" fmla="*/ 2147483647 w 49"/>
                  <a:gd name="T25" fmla="*/ 2147483647 h 47"/>
                  <a:gd name="T26" fmla="*/ 2147483647 w 49"/>
                  <a:gd name="T27" fmla="*/ 2147483647 h 47"/>
                  <a:gd name="T28" fmla="*/ 2147483647 w 49"/>
                  <a:gd name="T29" fmla="*/ 2147483647 h 47"/>
                  <a:gd name="T30" fmla="*/ 2147483647 w 49"/>
                  <a:gd name="T31" fmla="*/ 2147483647 h 47"/>
                  <a:gd name="T32" fmla="*/ 2147483647 w 49"/>
                  <a:gd name="T33" fmla="*/ 2147483647 h 47"/>
                  <a:gd name="T34" fmla="*/ 2147483647 w 49"/>
                  <a:gd name="T35" fmla="*/ 2147483647 h 47"/>
                  <a:gd name="T36" fmla="*/ 2147483647 w 49"/>
                  <a:gd name="T37" fmla="*/ 2147483647 h 47"/>
                  <a:gd name="T38" fmla="*/ 2147483647 w 49"/>
                  <a:gd name="T39" fmla="*/ 2147483647 h 47"/>
                  <a:gd name="T40" fmla="*/ 2147483647 w 49"/>
                  <a:gd name="T41" fmla="*/ 2147483647 h 47"/>
                  <a:gd name="T42" fmla="*/ 0 w 49"/>
                  <a:gd name="T43" fmla="*/ 2147483647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47"/>
                  <a:gd name="T68" fmla="*/ 49 w 49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47">
                    <a:moveTo>
                      <a:pt x="0" y="47"/>
                    </a:moveTo>
                    <a:lnTo>
                      <a:pt x="0" y="45"/>
                    </a:lnTo>
                    <a:cubicBezTo>
                      <a:pt x="4" y="45"/>
                      <a:pt x="6" y="45"/>
                      <a:pt x="6" y="39"/>
                    </a:cubicBezTo>
                    <a:lnTo>
                      <a:pt x="6" y="14"/>
                    </a:lnTo>
                    <a:cubicBezTo>
                      <a:pt x="6" y="9"/>
                      <a:pt x="3" y="9"/>
                      <a:pt x="0" y="8"/>
                    </a:cubicBezTo>
                    <a:cubicBezTo>
                      <a:pt x="0" y="8"/>
                      <a:pt x="11" y="2"/>
                      <a:pt x="15" y="0"/>
                    </a:cubicBezTo>
                    <a:lnTo>
                      <a:pt x="15" y="11"/>
                    </a:lnTo>
                    <a:cubicBezTo>
                      <a:pt x="19" y="6"/>
                      <a:pt x="24" y="0"/>
                      <a:pt x="30" y="0"/>
                    </a:cubicBezTo>
                    <a:cubicBezTo>
                      <a:pt x="38" y="0"/>
                      <a:pt x="44" y="8"/>
                      <a:pt x="44" y="17"/>
                    </a:cubicBezTo>
                    <a:lnTo>
                      <a:pt x="44" y="39"/>
                    </a:lnTo>
                    <a:cubicBezTo>
                      <a:pt x="44" y="44"/>
                      <a:pt x="46" y="45"/>
                      <a:pt x="49" y="45"/>
                    </a:cubicBezTo>
                    <a:lnTo>
                      <a:pt x="49" y="47"/>
                    </a:lnTo>
                    <a:lnTo>
                      <a:pt x="29" y="47"/>
                    </a:lnTo>
                    <a:lnTo>
                      <a:pt x="29" y="45"/>
                    </a:lnTo>
                    <a:cubicBezTo>
                      <a:pt x="33" y="45"/>
                      <a:pt x="35" y="44"/>
                      <a:pt x="35" y="39"/>
                    </a:cubicBezTo>
                    <a:lnTo>
                      <a:pt x="35" y="19"/>
                    </a:lnTo>
                    <a:cubicBezTo>
                      <a:pt x="35" y="13"/>
                      <a:pt x="32" y="6"/>
                      <a:pt x="25" y="6"/>
                    </a:cubicBezTo>
                    <a:cubicBezTo>
                      <a:pt x="21" y="6"/>
                      <a:pt x="16" y="12"/>
                      <a:pt x="15" y="17"/>
                    </a:cubicBezTo>
                    <a:lnTo>
                      <a:pt x="15" y="39"/>
                    </a:lnTo>
                    <a:cubicBezTo>
                      <a:pt x="15" y="44"/>
                      <a:pt x="18" y="45"/>
                      <a:pt x="22" y="45"/>
                    </a:cubicBezTo>
                    <a:lnTo>
                      <a:pt x="2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26"/>
              <p:cNvSpPr>
                <a:spLocks/>
              </p:cNvSpPr>
              <p:nvPr/>
            </p:nvSpPr>
            <p:spPr bwMode="auto">
              <a:xfrm>
                <a:off x="4520" y="1455"/>
                <a:ext cx="158" cy="190"/>
              </a:xfrm>
              <a:custGeom>
                <a:avLst/>
                <a:gdLst>
                  <a:gd name="T0" fmla="*/ 0 w 46"/>
                  <a:gd name="T1" fmla="*/ 2147483647 h 55"/>
                  <a:gd name="T2" fmla="*/ 2147483647 w 46"/>
                  <a:gd name="T3" fmla="*/ 2147483647 h 55"/>
                  <a:gd name="T4" fmla="*/ 2147483647 w 46"/>
                  <a:gd name="T5" fmla="*/ 0 h 55"/>
                  <a:gd name="T6" fmla="*/ 2147483647 w 46"/>
                  <a:gd name="T7" fmla="*/ 0 h 55"/>
                  <a:gd name="T8" fmla="*/ 2147483647 w 46"/>
                  <a:gd name="T9" fmla="*/ 2147483647 h 55"/>
                  <a:gd name="T10" fmla="*/ 2147483647 w 46"/>
                  <a:gd name="T11" fmla="*/ 2147483647 h 55"/>
                  <a:gd name="T12" fmla="*/ 2147483647 w 46"/>
                  <a:gd name="T13" fmla="*/ 2147483647 h 55"/>
                  <a:gd name="T14" fmla="*/ 2147483647 w 46"/>
                  <a:gd name="T15" fmla="*/ 2147483647 h 55"/>
                  <a:gd name="T16" fmla="*/ 2147483647 w 46"/>
                  <a:gd name="T17" fmla="*/ 2147483647 h 55"/>
                  <a:gd name="T18" fmla="*/ 2147483647 w 46"/>
                  <a:gd name="T19" fmla="*/ 2147483647 h 55"/>
                  <a:gd name="T20" fmla="*/ 2147483647 w 46"/>
                  <a:gd name="T21" fmla="*/ 2147483647 h 55"/>
                  <a:gd name="T22" fmla="*/ 2147483647 w 46"/>
                  <a:gd name="T23" fmla="*/ 2147483647 h 55"/>
                  <a:gd name="T24" fmla="*/ 2147483647 w 46"/>
                  <a:gd name="T25" fmla="*/ 2147483647 h 55"/>
                  <a:gd name="T26" fmla="*/ 2147483647 w 46"/>
                  <a:gd name="T27" fmla="*/ 2147483647 h 55"/>
                  <a:gd name="T28" fmla="*/ 2147483647 w 46"/>
                  <a:gd name="T29" fmla="*/ 2147483647 h 55"/>
                  <a:gd name="T30" fmla="*/ 2147483647 w 46"/>
                  <a:gd name="T31" fmla="*/ 2147483647 h 55"/>
                  <a:gd name="T32" fmla="*/ 2147483647 w 46"/>
                  <a:gd name="T33" fmla="*/ 2147483647 h 55"/>
                  <a:gd name="T34" fmla="*/ 2147483647 w 46"/>
                  <a:gd name="T35" fmla="*/ 2147483647 h 55"/>
                  <a:gd name="T36" fmla="*/ 2147483647 w 46"/>
                  <a:gd name="T37" fmla="*/ 2147483647 h 55"/>
                  <a:gd name="T38" fmla="*/ 2147483647 w 46"/>
                  <a:gd name="T39" fmla="*/ 2147483647 h 55"/>
                  <a:gd name="T40" fmla="*/ 2147483647 w 46"/>
                  <a:gd name="T41" fmla="*/ 2147483647 h 55"/>
                  <a:gd name="T42" fmla="*/ 2147483647 w 46"/>
                  <a:gd name="T43" fmla="*/ 2147483647 h 55"/>
                  <a:gd name="T44" fmla="*/ 2147483647 w 46"/>
                  <a:gd name="T45" fmla="*/ 2147483647 h 55"/>
                  <a:gd name="T46" fmla="*/ 2147483647 w 46"/>
                  <a:gd name="T47" fmla="*/ 2147483647 h 55"/>
                  <a:gd name="T48" fmla="*/ 0 w 46"/>
                  <a:gd name="T49" fmla="*/ 2147483647 h 55"/>
                  <a:gd name="T50" fmla="*/ 0 w 46"/>
                  <a:gd name="T51" fmla="*/ 2147483647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55"/>
                  <a:gd name="T80" fmla="*/ 46 w 46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55">
                    <a:moveTo>
                      <a:pt x="0" y="51"/>
                    </a:moveTo>
                    <a:cubicBezTo>
                      <a:pt x="0" y="51"/>
                      <a:pt x="1" y="51"/>
                      <a:pt x="1" y="47"/>
                    </a:cubicBezTo>
                    <a:lnTo>
                      <a:pt x="1" y="0"/>
                    </a:lnTo>
                    <a:cubicBezTo>
                      <a:pt x="6" y="0"/>
                      <a:pt x="5" y="0"/>
                      <a:pt x="10" y="0"/>
                    </a:cubicBezTo>
                    <a:lnTo>
                      <a:pt x="10" y="33"/>
                    </a:lnTo>
                    <a:lnTo>
                      <a:pt x="24" y="20"/>
                    </a:lnTo>
                    <a:cubicBezTo>
                      <a:pt x="25" y="18"/>
                      <a:pt x="27" y="17"/>
                      <a:pt x="27" y="15"/>
                    </a:cubicBezTo>
                    <a:cubicBezTo>
                      <a:pt x="26" y="13"/>
                      <a:pt x="21" y="13"/>
                      <a:pt x="20" y="13"/>
                    </a:cubicBezTo>
                    <a:lnTo>
                      <a:pt x="20" y="11"/>
                    </a:lnTo>
                    <a:lnTo>
                      <a:pt x="43" y="11"/>
                    </a:lnTo>
                    <a:lnTo>
                      <a:pt x="43" y="13"/>
                    </a:lnTo>
                    <a:cubicBezTo>
                      <a:pt x="32" y="13"/>
                      <a:pt x="25" y="22"/>
                      <a:pt x="21" y="25"/>
                    </a:cubicBezTo>
                    <a:lnTo>
                      <a:pt x="36" y="45"/>
                    </a:lnTo>
                    <a:cubicBezTo>
                      <a:pt x="39" y="50"/>
                      <a:pt x="41" y="53"/>
                      <a:pt x="46" y="53"/>
                    </a:cubicBezTo>
                    <a:lnTo>
                      <a:pt x="46" y="55"/>
                    </a:lnTo>
                    <a:lnTo>
                      <a:pt x="22" y="55"/>
                    </a:lnTo>
                    <a:lnTo>
                      <a:pt x="22" y="53"/>
                    </a:lnTo>
                    <a:cubicBezTo>
                      <a:pt x="24" y="53"/>
                      <a:pt x="28" y="53"/>
                      <a:pt x="28" y="50"/>
                    </a:cubicBezTo>
                    <a:cubicBezTo>
                      <a:pt x="28" y="49"/>
                      <a:pt x="26" y="48"/>
                      <a:pt x="25" y="46"/>
                    </a:cubicBezTo>
                    <a:lnTo>
                      <a:pt x="14" y="32"/>
                    </a:lnTo>
                    <a:lnTo>
                      <a:pt x="10" y="35"/>
                    </a:lnTo>
                    <a:lnTo>
                      <a:pt x="10" y="47"/>
                    </a:lnTo>
                    <a:cubicBezTo>
                      <a:pt x="10" y="53"/>
                      <a:pt x="12" y="53"/>
                      <a:pt x="16" y="53"/>
                    </a:cubicBezTo>
                    <a:lnTo>
                      <a:pt x="16" y="55"/>
                    </a:lnTo>
                    <a:lnTo>
                      <a:pt x="0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27"/>
              <p:cNvSpPr>
                <a:spLocks/>
              </p:cNvSpPr>
              <p:nvPr/>
            </p:nvSpPr>
            <p:spPr bwMode="auto">
              <a:xfrm>
                <a:off x="4667" y="1483"/>
                <a:ext cx="107" cy="162"/>
              </a:xfrm>
              <a:custGeom>
                <a:avLst/>
                <a:gdLst>
                  <a:gd name="T0" fmla="*/ 2147483647 w 31"/>
                  <a:gd name="T1" fmla="*/ 2147483647 h 47"/>
                  <a:gd name="T2" fmla="*/ 2147483647 w 31"/>
                  <a:gd name="T3" fmla="*/ 2147483647 h 47"/>
                  <a:gd name="T4" fmla="*/ 2147483647 w 31"/>
                  <a:gd name="T5" fmla="*/ 2147483647 h 47"/>
                  <a:gd name="T6" fmla="*/ 2147483647 w 31"/>
                  <a:gd name="T7" fmla="*/ 2147483647 h 47"/>
                  <a:gd name="T8" fmla="*/ 0 w 31"/>
                  <a:gd name="T9" fmla="*/ 2147483647 h 47"/>
                  <a:gd name="T10" fmla="*/ 2147483647 w 31"/>
                  <a:gd name="T11" fmla="*/ 0 h 47"/>
                  <a:gd name="T12" fmla="*/ 2147483647 w 31"/>
                  <a:gd name="T13" fmla="*/ 2147483647 h 47"/>
                  <a:gd name="T14" fmla="*/ 2147483647 w 31"/>
                  <a:gd name="T15" fmla="*/ 2147483647 h 47"/>
                  <a:gd name="T16" fmla="*/ 2147483647 w 31"/>
                  <a:gd name="T17" fmla="*/ 2147483647 h 47"/>
                  <a:gd name="T18" fmla="*/ 2147483647 w 31"/>
                  <a:gd name="T19" fmla="*/ 2147483647 h 47"/>
                  <a:gd name="T20" fmla="*/ 2147483647 w 31"/>
                  <a:gd name="T21" fmla="*/ 2147483647 h 47"/>
                  <a:gd name="T22" fmla="*/ 2147483647 w 31"/>
                  <a:gd name="T23" fmla="*/ 2147483647 h 47"/>
                  <a:gd name="T24" fmla="*/ 2147483647 w 31"/>
                  <a:gd name="T25" fmla="*/ 2147483647 h 47"/>
                  <a:gd name="T26" fmla="*/ 2147483647 w 31"/>
                  <a:gd name="T27" fmla="*/ 2147483647 h 47"/>
                  <a:gd name="T28" fmla="*/ 2147483647 w 31"/>
                  <a:gd name="T29" fmla="*/ 2147483647 h 47"/>
                  <a:gd name="T30" fmla="*/ 2147483647 w 31"/>
                  <a:gd name="T31" fmla="*/ 2147483647 h 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"/>
                  <a:gd name="T49" fmla="*/ 0 h 47"/>
                  <a:gd name="T50" fmla="*/ 31 w 31"/>
                  <a:gd name="T51" fmla="*/ 47 h 4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" h="47">
                    <a:moveTo>
                      <a:pt x="2" y="47"/>
                    </a:moveTo>
                    <a:lnTo>
                      <a:pt x="2" y="45"/>
                    </a:lnTo>
                    <a:cubicBezTo>
                      <a:pt x="4" y="45"/>
                      <a:pt x="6" y="45"/>
                      <a:pt x="6" y="39"/>
                    </a:cubicBezTo>
                    <a:lnTo>
                      <a:pt x="6" y="13"/>
                    </a:lnTo>
                    <a:cubicBezTo>
                      <a:pt x="6" y="9"/>
                      <a:pt x="3" y="9"/>
                      <a:pt x="0" y="8"/>
                    </a:cubicBezTo>
                    <a:cubicBezTo>
                      <a:pt x="0" y="8"/>
                      <a:pt x="11" y="2"/>
                      <a:pt x="15" y="0"/>
                    </a:cubicBezTo>
                    <a:lnTo>
                      <a:pt x="15" y="14"/>
                    </a:lnTo>
                    <a:cubicBezTo>
                      <a:pt x="16" y="9"/>
                      <a:pt x="20" y="1"/>
                      <a:pt x="26" y="1"/>
                    </a:cubicBezTo>
                    <a:cubicBezTo>
                      <a:pt x="29" y="1"/>
                      <a:pt x="31" y="3"/>
                      <a:pt x="31" y="6"/>
                    </a:cubicBezTo>
                    <a:cubicBezTo>
                      <a:pt x="31" y="8"/>
                      <a:pt x="30" y="12"/>
                      <a:pt x="26" y="12"/>
                    </a:cubicBezTo>
                    <a:cubicBezTo>
                      <a:pt x="23" y="12"/>
                      <a:pt x="23" y="9"/>
                      <a:pt x="21" y="9"/>
                    </a:cubicBezTo>
                    <a:cubicBezTo>
                      <a:pt x="18" y="9"/>
                      <a:pt x="15" y="16"/>
                      <a:pt x="15" y="19"/>
                    </a:cubicBezTo>
                    <a:lnTo>
                      <a:pt x="15" y="39"/>
                    </a:lnTo>
                    <a:cubicBezTo>
                      <a:pt x="15" y="44"/>
                      <a:pt x="17" y="45"/>
                      <a:pt x="23" y="45"/>
                    </a:cubicBezTo>
                    <a:lnTo>
                      <a:pt x="23" y="47"/>
                    </a:ln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" name="Group 128"/>
            <p:cNvGrpSpPr>
              <a:grpSpLocks/>
            </p:cNvGrpSpPr>
            <p:nvPr/>
          </p:nvGrpSpPr>
          <p:grpSpPr bwMode="auto">
            <a:xfrm>
              <a:off x="4279" y="1204"/>
              <a:ext cx="251" cy="441"/>
              <a:chOff x="4279" y="1204"/>
              <a:chExt cx="251" cy="441"/>
            </a:xfrm>
          </p:grpSpPr>
          <p:sp>
            <p:nvSpPr>
              <p:cNvPr id="31" name="Freeform 129"/>
              <p:cNvSpPr>
                <a:spLocks noEditPoints="1"/>
              </p:cNvSpPr>
              <p:nvPr/>
            </p:nvSpPr>
            <p:spPr bwMode="auto">
              <a:xfrm>
                <a:off x="4283" y="1390"/>
                <a:ext cx="240" cy="255"/>
              </a:xfrm>
              <a:custGeom>
                <a:avLst/>
                <a:gdLst>
                  <a:gd name="T0" fmla="*/ 0 w 70"/>
                  <a:gd name="T1" fmla="*/ 2147483647 h 74"/>
                  <a:gd name="T2" fmla="*/ 0 w 70"/>
                  <a:gd name="T3" fmla="*/ 2147483647 h 74"/>
                  <a:gd name="T4" fmla="*/ 2147483647 w 70"/>
                  <a:gd name="T5" fmla="*/ 2147483647 h 74"/>
                  <a:gd name="T6" fmla="*/ 2147483647 w 70"/>
                  <a:gd name="T7" fmla="*/ 2147483647 h 74"/>
                  <a:gd name="T8" fmla="*/ 2147483647 w 70"/>
                  <a:gd name="T9" fmla="*/ 2147483647 h 74"/>
                  <a:gd name="T10" fmla="*/ 2147483647 w 70"/>
                  <a:gd name="T11" fmla="*/ 0 h 74"/>
                  <a:gd name="T12" fmla="*/ 2147483647 w 70"/>
                  <a:gd name="T13" fmla="*/ 2147483647 h 74"/>
                  <a:gd name="T14" fmla="*/ 2147483647 w 70"/>
                  <a:gd name="T15" fmla="*/ 2147483647 h 74"/>
                  <a:gd name="T16" fmla="*/ 2147483647 w 70"/>
                  <a:gd name="T17" fmla="*/ 2147483647 h 74"/>
                  <a:gd name="T18" fmla="*/ 2147483647 w 70"/>
                  <a:gd name="T19" fmla="*/ 2147483647 h 74"/>
                  <a:gd name="T20" fmla="*/ 2147483647 w 70"/>
                  <a:gd name="T21" fmla="*/ 2147483647 h 74"/>
                  <a:gd name="T22" fmla="*/ 2147483647 w 70"/>
                  <a:gd name="T23" fmla="*/ 2147483647 h 74"/>
                  <a:gd name="T24" fmla="*/ 2147483647 w 70"/>
                  <a:gd name="T25" fmla="*/ 2147483647 h 74"/>
                  <a:gd name="T26" fmla="*/ 2147483647 w 70"/>
                  <a:gd name="T27" fmla="*/ 2147483647 h 74"/>
                  <a:gd name="T28" fmla="*/ 2147483647 w 70"/>
                  <a:gd name="T29" fmla="*/ 2147483647 h 74"/>
                  <a:gd name="T30" fmla="*/ 2147483647 w 70"/>
                  <a:gd name="T31" fmla="*/ 2147483647 h 74"/>
                  <a:gd name="T32" fmla="*/ 2147483647 w 70"/>
                  <a:gd name="T33" fmla="*/ 2147483647 h 74"/>
                  <a:gd name="T34" fmla="*/ 2147483647 w 70"/>
                  <a:gd name="T35" fmla="*/ 2147483647 h 74"/>
                  <a:gd name="T36" fmla="*/ 0 w 70"/>
                  <a:gd name="T37" fmla="*/ 2147483647 h 74"/>
                  <a:gd name="T38" fmla="*/ 2147483647 w 70"/>
                  <a:gd name="T39" fmla="*/ 2147483647 h 74"/>
                  <a:gd name="T40" fmla="*/ 2147483647 w 70"/>
                  <a:gd name="T41" fmla="*/ 2147483647 h 74"/>
                  <a:gd name="T42" fmla="*/ 2147483647 w 70"/>
                  <a:gd name="T43" fmla="*/ 2147483647 h 74"/>
                  <a:gd name="T44" fmla="*/ 2147483647 w 70"/>
                  <a:gd name="T45" fmla="*/ 2147483647 h 74"/>
                  <a:gd name="T46" fmla="*/ 2147483647 w 70"/>
                  <a:gd name="T47" fmla="*/ 2147483647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0"/>
                  <a:gd name="T73" fmla="*/ 0 h 74"/>
                  <a:gd name="T74" fmla="*/ 70 w 70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0" h="74">
                    <a:moveTo>
                      <a:pt x="0" y="74"/>
                    </a:moveTo>
                    <a:lnTo>
                      <a:pt x="0" y="72"/>
                    </a:lnTo>
                    <a:cubicBezTo>
                      <a:pt x="3" y="72"/>
                      <a:pt x="7" y="71"/>
                      <a:pt x="11" y="64"/>
                    </a:cubicBezTo>
                    <a:lnTo>
                      <a:pt x="31" y="12"/>
                    </a:lnTo>
                    <a:lnTo>
                      <a:pt x="29" y="7"/>
                    </a:lnTo>
                    <a:cubicBezTo>
                      <a:pt x="32" y="5"/>
                      <a:pt x="36" y="3"/>
                      <a:pt x="38" y="0"/>
                    </a:cubicBezTo>
                    <a:lnTo>
                      <a:pt x="64" y="62"/>
                    </a:lnTo>
                    <a:cubicBezTo>
                      <a:pt x="66" y="68"/>
                      <a:pt x="68" y="70"/>
                      <a:pt x="70" y="70"/>
                    </a:cubicBezTo>
                    <a:lnTo>
                      <a:pt x="70" y="74"/>
                    </a:lnTo>
                    <a:lnTo>
                      <a:pt x="45" y="74"/>
                    </a:lnTo>
                    <a:lnTo>
                      <a:pt x="45" y="72"/>
                    </a:lnTo>
                    <a:cubicBezTo>
                      <a:pt x="48" y="72"/>
                      <a:pt x="54" y="72"/>
                      <a:pt x="54" y="67"/>
                    </a:cubicBezTo>
                    <a:cubicBezTo>
                      <a:pt x="53" y="64"/>
                      <a:pt x="48" y="51"/>
                      <a:pt x="45" y="46"/>
                    </a:cubicBezTo>
                    <a:lnTo>
                      <a:pt x="20" y="46"/>
                    </a:lnTo>
                    <a:cubicBezTo>
                      <a:pt x="19" y="49"/>
                      <a:pt x="16" y="54"/>
                      <a:pt x="15" y="59"/>
                    </a:cubicBezTo>
                    <a:cubicBezTo>
                      <a:pt x="14" y="62"/>
                      <a:pt x="13" y="64"/>
                      <a:pt x="13" y="64"/>
                    </a:cubicBezTo>
                    <a:cubicBezTo>
                      <a:pt x="13" y="68"/>
                      <a:pt x="14" y="72"/>
                      <a:pt x="22" y="72"/>
                    </a:cubicBezTo>
                    <a:lnTo>
                      <a:pt x="22" y="74"/>
                    </a:lnTo>
                    <a:lnTo>
                      <a:pt x="0" y="74"/>
                    </a:lnTo>
                    <a:close/>
                    <a:moveTo>
                      <a:pt x="21" y="44"/>
                    </a:moveTo>
                    <a:lnTo>
                      <a:pt x="45" y="44"/>
                    </a:lnTo>
                    <a:lnTo>
                      <a:pt x="35" y="22"/>
                    </a:lnTo>
                    <a:lnTo>
                      <a:pt x="33" y="15"/>
                    </a:lnTo>
                    <a:lnTo>
                      <a:pt x="21" y="44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30"/>
              <p:cNvSpPr>
                <a:spLocks/>
              </p:cNvSpPr>
              <p:nvPr/>
            </p:nvSpPr>
            <p:spPr bwMode="auto">
              <a:xfrm>
                <a:off x="4279" y="1204"/>
                <a:ext cx="251" cy="248"/>
              </a:xfrm>
              <a:custGeom>
                <a:avLst/>
                <a:gdLst>
                  <a:gd name="T0" fmla="*/ 0 w 73"/>
                  <a:gd name="T1" fmla="*/ 0 h 72"/>
                  <a:gd name="T2" fmla="*/ 2147483647 w 73"/>
                  <a:gd name="T3" fmla="*/ 0 h 72"/>
                  <a:gd name="T4" fmla="*/ 2147483647 w 73"/>
                  <a:gd name="T5" fmla="*/ 2147483647 h 72"/>
                  <a:gd name="T6" fmla="*/ 2147483647 w 73"/>
                  <a:gd name="T7" fmla="*/ 2147483647 h 72"/>
                  <a:gd name="T8" fmla="*/ 2147483647 w 73"/>
                  <a:gd name="T9" fmla="*/ 2147483647 h 72"/>
                  <a:gd name="T10" fmla="*/ 2147483647 w 73"/>
                  <a:gd name="T11" fmla="*/ 2147483647 h 72"/>
                  <a:gd name="T12" fmla="*/ 2147483647 w 73"/>
                  <a:gd name="T13" fmla="*/ 2147483647 h 72"/>
                  <a:gd name="T14" fmla="*/ 2147483647 w 73"/>
                  <a:gd name="T15" fmla="*/ 2147483647 h 72"/>
                  <a:gd name="T16" fmla="*/ 2147483647 w 73"/>
                  <a:gd name="T17" fmla="*/ 2147483647 h 72"/>
                  <a:gd name="T18" fmla="*/ 2147483647 w 73"/>
                  <a:gd name="T19" fmla="*/ 0 h 72"/>
                  <a:gd name="T20" fmla="*/ 2147483647 w 73"/>
                  <a:gd name="T21" fmla="*/ 0 h 72"/>
                  <a:gd name="T22" fmla="*/ 2147483647 w 73"/>
                  <a:gd name="T23" fmla="*/ 2147483647 h 72"/>
                  <a:gd name="T24" fmla="*/ 2147483647 w 73"/>
                  <a:gd name="T25" fmla="*/ 2147483647 h 72"/>
                  <a:gd name="T26" fmla="*/ 2147483647 w 73"/>
                  <a:gd name="T27" fmla="*/ 2147483647 h 72"/>
                  <a:gd name="T28" fmla="*/ 2147483647 w 73"/>
                  <a:gd name="T29" fmla="*/ 2147483647 h 72"/>
                  <a:gd name="T30" fmla="*/ 2147483647 w 73"/>
                  <a:gd name="T31" fmla="*/ 2147483647 h 72"/>
                  <a:gd name="T32" fmla="*/ 2147483647 w 73"/>
                  <a:gd name="T33" fmla="*/ 2147483647 h 72"/>
                  <a:gd name="T34" fmla="*/ 0 w 73"/>
                  <a:gd name="T35" fmla="*/ 2147483647 h 72"/>
                  <a:gd name="T36" fmla="*/ 0 w 73"/>
                  <a:gd name="T37" fmla="*/ 0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72"/>
                  <a:gd name="T59" fmla="*/ 73 w 73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72">
                    <a:moveTo>
                      <a:pt x="0" y="0"/>
                    </a:moveTo>
                    <a:lnTo>
                      <a:pt x="30" y="0"/>
                    </a:lnTo>
                    <a:lnTo>
                      <a:pt x="30" y="2"/>
                    </a:lnTo>
                    <a:cubicBezTo>
                      <a:pt x="23" y="2"/>
                      <a:pt x="20" y="4"/>
                      <a:pt x="20" y="10"/>
                    </a:cubicBezTo>
                    <a:lnTo>
                      <a:pt x="20" y="52"/>
                    </a:lnTo>
                    <a:cubicBezTo>
                      <a:pt x="20" y="59"/>
                      <a:pt x="22" y="70"/>
                      <a:pt x="39" y="70"/>
                    </a:cubicBezTo>
                    <a:cubicBezTo>
                      <a:pt x="56" y="70"/>
                      <a:pt x="61" y="58"/>
                      <a:pt x="61" y="46"/>
                    </a:cubicBezTo>
                    <a:lnTo>
                      <a:pt x="61" y="10"/>
                    </a:lnTo>
                    <a:cubicBezTo>
                      <a:pt x="60" y="3"/>
                      <a:pt x="57" y="2"/>
                      <a:pt x="50" y="2"/>
                    </a:cubicBezTo>
                    <a:lnTo>
                      <a:pt x="50" y="0"/>
                    </a:lnTo>
                    <a:lnTo>
                      <a:pt x="73" y="0"/>
                    </a:lnTo>
                    <a:lnTo>
                      <a:pt x="73" y="2"/>
                    </a:lnTo>
                    <a:cubicBezTo>
                      <a:pt x="66" y="2"/>
                      <a:pt x="63" y="3"/>
                      <a:pt x="63" y="10"/>
                    </a:cubicBezTo>
                    <a:lnTo>
                      <a:pt x="63" y="46"/>
                    </a:lnTo>
                    <a:cubicBezTo>
                      <a:pt x="63" y="60"/>
                      <a:pt x="58" y="72"/>
                      <a:pt x="36" y="72"/>
                    </a:cubicBezTo>
                    <a:cubicBezTo>
                      <a:pt x="15" y="72"/>
                      <a:pt x="9" y="63"/>
                      <a:pt x="9" y="49"/>
                    </a:cubicBezTo>
                    <a:lnTo>
                      <a:pt x="9" y="10"/>
                    </a:lnTo>
                    <a:cubicBezTo>
                      <a:pt x="9" y="3"/>
                      <a:pt x="7" y="1"/>
                      <a:pt x="0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472965" y="4949300"/>
            <a:ext cx="11997559" cy="661714"/>
          </a:xfrm>
          <a:prstGeom prst="rect">
            <a:avLst/>
          </a:prstGeom>
          <a:solidFill>
            <a:srgbClr val="002060"/>
          </a:solidFill>
        </p:spPr>
        <p:txBody>
          <a:bodyPr wrap="square" lIns="91433" tIns="45717" rIns="91433" bIns="45717" rtlCol="0">
            <a:spAutoFit/>
          </a:bodyPr>
          <a:lstStyle/>
          <a:p>
            <a:pPr algn="ctr" defTabSz="3866869">
              <a:defRPr/>
            </a:pPr>
            <a:r>
              <a:rPr lang="en-US" sz="3700" b="1" dirty="0" smtClean="0">
                <a:solidFill>
                  <a:schemeClr val="bg1"/>
                </a:solidFill>
                <a:ea typeface="굴림" pitchFamily="34" charset="-127"/>
              </a:rPr>
              <a:t>ABSTRACT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9882" y="14665372"/>
            <a:ext cx="12033504" cy="661714"/>
          </a:xfrm>
          <a:prstGeom prst="rect">
            <a:avLst/>
          </a:prstGeom>
          <a:solidFill>
            <a:srgbClr val="002060"/>
          </a:solidFill>
        </p:spPr>
        <p:txBody>
          <a:bodyPr wrap="square" lIns="91433" tIns="45717" rIns="91433" bIns="45717" rtlCol="0">
            <a:spAutoFit/>
          </a:bodyPr>
          <a:lstStyle/>
          <a:p>
            <a:pPr algn="ctr" defTabSz="3866869">
              <a:defRPr/>
            </a:pPr>
            <a:r>
              <a:rPr lang="en-US" sz="3700" b="1" dirty="0" smtClean="0">
                <a:solidFill>
                  <a:schemeClr val="bg1"/>
                </a:solidFill>
                <a:ea typeface="굴림" pitchFamily="34" charset="-127"/>
              </a:rPr>
              <a:t>EXPERIMENTS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5" name="Rectangle 418"/>
          <p:cNvSpPr>
            <a:spLocks noChangeArrowheads="1"/>
          </p:cNvSpPr>
          <p:nvPr/>
        </p:nvSpPr>
        <p:spPr bwMode="auto">
          <a:xfrm>
            <a:off x="25042085" y="4974422"/>
            <a:ext cx="11130456" cy="22895728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3" tIns="45717" rIns="91433" bIns="45717"/>
          <a:lstStyle/>
          <a:p>
            <a:pPr defTabSz="3866869"/>
            <a:endParaRPr lang="en-US"/>
          </a:p>
        </p:txBody>
      </p:sp>
      <p:grpSp>
        <p:nvGrpSpPr>
          <p:cNvPr id="233" name="그룹 232"/>
          <p:cNvGrpSpPr/>
          <p:nvPr/>
        </p:nvGrpSpPr>
        <p:grpSpPr>
          <a:xfrm>
            <a:off x="29138930" y="501445"/>
            <a:ext cx="7149044" cy="3660653"/>
            <a:chOff x="28007471" y="431653"/>
            <a:chExt cx="8295129" cy="4160658"/>
          </a:xfrm>
        </p:grpSpPr>
        <p:pic>
          <p:nvPicPr>
            <p:cNvPr id="1026" name="Picture 2" descr="C:\Users\user\Desktop\Poster\Ahlstrom new 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825011" y="3697052"/>
              <a:ext cx="5477589" cy="895259"/>
            </a:xfrm>
            <a:prstGeom prst="rect">
              <a:avLst/>
            </a:prstGeom>
            <a:noFill/>
          </p:spPr>
        </p:pic>
        <p:graphicFrame>
          <p:nvGraphicFramePr>
            <p:cNvPr id="225" name="Object 9"/>
            <p:cNvGraphicFramePr>
              <a:graphicFrameLocks noChangeAspect="1"/>
            </p:cNvGraphicFramePr>
            <p:nvPr/>
          </p:nvGraphicFramePr>
          <p:xfrm>
            <a:off x="31966902" y="2568213"/>
            <a:ext cx="4317091" cy="108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" r:id="rId6" imgW="1657581" imgH="504762" progId="PBrush">
                    <p:embed/>
                  </p:oleObj>
                </mc:Choice>
                <mc:Fallback>
                  <p:oleObj r:id="rId6" imgW="1657581" imgH="504762" progId="PBrush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66902" y="2568213"/>
                          <a:ext cx="4317091" cy="1089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7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982150" y="507084"/>
              <a:ext cx="3857585" cy="956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" name="Picture 75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965136" y="1513767"/>
              <a:ext cx="3839129" cy="102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173429" y="431653"/>
              <a:ext cx="3790913" cy="1041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8" descr="C:\Users\Prashant\Pictures\SNS logo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458703" y="1506757"/>
              <a:ext cx="2564104" cy="1137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" name="그림 231" descr="image001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007471" y="2693133"/>
              <a:ext cx="3917713" cy="847692"/>
            </a:xfrm>
            <a:prstGeom prst="rect">
              <a:avLst/>
            </a:prstGeom>
          </p:spPr>
        </p:pic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36580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365807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" name="TextBox 91"/>
          <p:cNvSpPr txBox="1"/>
          <p:nvPr/>
        </p:nvSpPr>
        <p:spPr>
          <a:xfrm>
            <a:off x="544259" y="5653170"/>
            <a:ext cx="1199345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/>
              <a:t>Pd</a:t>
            </a:r>
            <a:r>
              <a:rPr lang="en-US" sz="2800" dirty="0"/>
              <a:t>-Au </a:t>
            </a:r>
            <a:r>
              <a:rPr lang="en-US" sz="2800" dirty="0" err="1"/>
              <a:t>nano</a:t>
            </a:r>
            <a:r>
              <a:rPr lang="en-US" sz="2800" dirty="0"/>
              <a:t>-sized alloy catalysts supported on </a:t>
            </a:r>
            <a:r>
              <a:rPr lang="en-US" sz="2800" dirty="0" smtClean="0"/>
              <a:t>TiO</a:t>
            </a:r>
            <a:r>
              <a:rPr lang="en-US" sz="2800" baseline="-25000" dirty="0"/>
              <a:t>2</a:t>
            </a:r>
            <a:r>
              <a:rPr lang="en-US" sz="2800" dirty="0" smtClean="0"/>
              <a:t> submicron-sized </a:t>
            </a:r>
            <a:r>
              <a:rPr lang="en-US" sz="2800" dirty="0"/>
              <a:t>fibers have been developed by electrospinning, calcination of the </a:t>
            </a:r>
            <a:r>
              <a:rPr lang="en-US" sz="2800" dirty="0" smtClean="0"/>
              <a:t>polymer  template </a:t>
            </a:r>
            <a:r>
              <a:rPr lang="en-US" sz="2800" dirty="0"/>
              <a:t>fibers, and hydrazine reduction. The morphologies, </a:t>
            </a:r>
            <a:r>
              <a:rPr lang="en-US" sz="2800" dirty="0" smtClean="0"/>
              <a:t>crystal           structure</a:t>
            </a:r>
            <a:r>
              <a:rPr lang="en-US" sz="2800" dirty="0"/>
              <a:t>, and textural properties (surface area, pore size, and </a:t>
            </a:r>
            <a:r>
              <a:rPr lang="en-US" sz="2800" dirty="0" smtClean="0"/>
              <a:t>volume</a:t>
            </a:r>
            <a:r>
              <a:rPr lang="en-US" sz="2800" dirty="0"/>
              <a:t>) </a:t>
            </a:r>
            <a:r>
              <a:rPr lang="en-US" sz="2800" dirty="0" smtClean="0"/>
              <a:t>    of </a:t>
            </a:r>
            <a:r>
              <a:rPr lang="en-US" sz="2800" dirty="0" err="1" smtClean="0"/>
              <a:t>Pd</a:t>
            </a:r>
            <a:r>
              <a:rPr lang="en-US" sz="2800" dirty="0" smtClean="0"/>
              <a:t>-Au/TiO</a:t>
            </a:r>
            <a:r>
              <a:rPr lang="en-US" sz="2800" baseline="-25000" dirty="0"/>
              <a:t>2</a:t>
            </a:r>
            <a:r>
              <a:rPr lang="en-US" sz="2800" dirty="0" smtClean="0"/>
              <a:t> </a:t>
            </a:r>
            <a:r>
              <a:rPr lang="en-US" sz="2800" dirty="0"/>
              <a:t>fibers materials were evaluated with electron </a:t>
            </a:r>
            <a:r>
              <a:rPr lang="en-US" sz="2800" dirty="0" smtClean="0"/>
              <a:t>microscopy     (</a:t>
            </a:r>
            <a:r>
              <a:rPr lang="en-US" sz="2800" dirty="0"/>
              <a:t>SEM, TEM, and HRTEM), X-ray </a:t>
            </a:r>
            <a:r>
              <a:rPr lang="en-US" sz="2800" dirty="0" smtClean="0"/>
              <a:t>Diffraction(XRD</a:t>
            </a:r>
            <a:r>
              <a:rPr lang="en-US" sz="2800" dirty="0"/>
              <a:t>), </a:t>
            </a:r>
            <a:r>
              <a:rPr lang="en-US" sz="2800" dirty="0" smtClean="0"/>
              <a:t>and BET </a:t>
            </a:r>
            <a:r>
              <a:rPr lang="en-US" sz="2800" dirty="0"/>
              <a:t>nitrogen </a:t>
            </a:r>
            <a:r>
              <a:rPr lang="en-US" sz="2800" dirty="0" smtClean="0"/>
              <a:t>        </a:t>
            </a:r>
            <a:r>
              <a:rPr lang="en-US" sz="2800" dirty="0" err="1" smtClean="0"/>
              <a:t>adsoprtion</a:t>
            </a:r>
            <a:r>
              <a:rPr lang="en-US" sz="2800" dirty="0"/>
              <a:t>. For </a:t>
            </a:r>
            <a:r>
              <a:rPr lang="en-US" sz="2800" dirty="0" smtClean="0"/>
              <a:t>the </a:t>
            </a:r>
            <a:r>
              <a:rPr lang="en-US" sz="2800" dirty="0"/>
              <a:t>alloy effect induced by the </a:t>
            </a:r>
            <a:r>
              <a:rPr lang="en-US" sz="2800" dirty="0" err="1"/>
              <a:t>Pd</a:t>
            </a:r>
            <a:r>
              <a:rPr lang="en-US" sz="2800" dirty="0"/>
              <a:t>-Au formation, the </a:t>
            </a:r>
            <a:r>
              <a:rPr lang="en-US" sz="2800" dirty="0" smtClean="0"/>
              <a:t>           ensemble (</a:t>
            </a:r>
            <a:r>
              <a:rPr lang="en-US" sz="2800" dirty="0"/>
              <a:t>geometric) effect and ligand effect (charge transfer) in </a:t>
            </a:r>
            <a:r>
              <a:rPr lang="en-US" sz="2800" dirty="0" err="1"/>
              <a:t>Pd</a:t>
            </a:r>
            <a:r>
              <a:rPr lang="en-US" sz="2800" dirty="0"/>
              <a:t>-Au </a:t>
            </a:r>
            <a:r>
              <a:rPr lang="en-US" sz="2800" dirty="0" smtClean="0"/>
              <a:t>   nanoparticles </a:t>
            </a:r>
            <a:r>
              <a:rPr lang="en-US" sz="2800" dirty="0"/>
              <a:t>were </a:t>
            </a:r>
            <a:r>
              <a:rPr lang="en-US" sz="2800" dirty="0" smtClean="0"/>
              <a:t>investigated </a:t>
            </a:r>
            <a:r>
              <a:rPr lang="en-US" sz="2800" dirty="0"/>
              <a:t>with X-ray photoelectron spectroscopy </a:t>
            </a:r>
            <a:r>
              <a:rPr lang="en-US" sz="2800" dirty="0" smtClean="0"/>
              <a:t>     (</a:t>
            </a:r>
            <a:r>
              <a:rPr lang="en-US" sz="2800" dirty="0"/>
              <a:t>XPS) and Fourier </a:t>
            </a:r>
            <a:r>
              <a:rPr lang="en-US" sz="2800" dirty="0" smtClean="0"/>
              <a:t>transform </a:t>
            </a:r>
            <a:r>
              <a:rPr lang="en-US" sz="2800" dirty="0"/>
              <a:t>infrared spectroscopy (FTIR) to understand </a:t>
            </a:r>
            <a:r>
              <a:rPr lang="en-US" sz="2800" dirty="0" smtClean="0"/>
              <a:t>   the </a:t>
            </a:r>
            <a:r>
              <a:rPr lang="en-US" sz="2800" dirty="0"/>
              <a:t>formation of </a:t>
            </a:r>
            <a:r>
              <a:rPr lang="en-US" sz="2800" dirty="0" smtClean="0"/>
              <a:t>alloyed </a:t>
            </a:r>
            <a:r>
              <a:rPr lang="en-US" sz="2800" dirty="0" err="1"/>
              <a:t>Pd</a:t>
            </a:r>
            <a:r>
              <a:rPr lang="en-US" sz="2800" dirty="0"/>
              <a:t>-Au particles of different metal composition </a:t>
            </a:r>
            <a:r>
              <a:rPr lang="en-US" sz="2800" dirty="0" smtClean="0"/>
              <a:t>      with consequent modification </a:t>
            </a:r>
            <a:r>
              <a:rPr lang="en-US" sz="2800" dirty="0"/>
              <a:t>of their electronic and geometric properties.</a:t>
            </a:r>
          </a:p>
          <a:p>
            <a:r>
              <a:rPr lang="en-US" sz="2800" dirty="0" smtClean="0"/>
              <a:t>	The </a:t>
            </a:r>
            <a:r>
              <a:rPr lang="en-US" sz="2800" dirty="0"/>
              <a:t>catalytic activity of these materials were tested in carbon monoxide oxidation reaction using a plug-flow reactor. The results showed that the performance was optimal for a catalyst of composition Pd</a:t>
            </a:r>
            <a:r>
              <a:rPr lang="en-US" sz="2800" baseline="-25000" dirty="0"/>
              <a:t>2</a:t>
            </a:r>
            <a:r>
              <a:rPr lang="en-US" sz="2800" dirty="0"/>
              <a:t>Au</a:t>
            </a:r>
            <a:r>
              <a:rPr lang="en-US" sz="2800" baseline="-25000" dirty="0"/>
              <a:t>1</a:t>
            </a:r>
            <a:r>
              <a:rPr lang="en-US" sz="2800" dirty="0"/>
              <a:t> molar ratio that was active at 125°C, which had higher dispersion of active components and better catalytic performance compared to monometallic particle Au/TiO</a:t>
            </a:r>
            <a:r>
              <a:rPr lang="en-US" sz="2800" baseline="-25000" dirty="0"/>
              <a:t>2</a:t>
            </a:r>
            <a:r>
              <a:rPr lang="en-US" sz="2800" dirty="0"/>
              <a:t> and </a:t>
            </a:r>
            <a:r>
              <a:rPr lang="en-US" sz="2800" dirty="0" err="1"/>
              <a:t>Pd</a:t>
            </a:r>
            <a:r>
              <a:rPr lang="en-US" sz="2800" dirty="0"/>
              <a:t>/TiO</a:t>
            </a:r>
            <a:r>
              <a:rPr lang="en-US" sz="2800" baseline="-25000" dirty="0"/>
              <a:t>2</a:t>
            </a:r>
            <a:r>
              <a:rPr lang="en-US" sz="2800" dirty="0"/>
              <a:t> fiber media. Moreover, the improved reaction activity of Pd</a:t>
            </a:r>
            <a:r>
              <a:rPr lang="en-US" sz="2800" baseline="-25000" dirty="0"/>
              <a:t>2</a:t>
            </a:r>
            <a:r>
              <a:rPr lang="en-US" sz="2800" dirty="0"/>
              <a:t>Au</a:t>
            </a:r>
            <a:r>
              <a:rPr lang="en-US" sz="2800" baseline="-25000" dirty="0"/>
              <a:t>1</a:t>
            </a:r>
            <a:r>
              <a:rPr lang="en-US" sz="2800" dirty="0"/>
              <a:t>/TiO</a:t>
            </a:r>
            <a:r>
              <a:rPr lang="en-US" sz="2800" baseline="-25000" dirty="0"/>
              <a:t>2</a:t>
            </a:r>
            <a:r>
              <a:rPr lang="en-US" sz="2800" dirty="0"/>
              <a:t> fiber medium was attributed to a decreased in the activation energy</a:t>
            </a:r>
            <a:r>
              <a:rPr lang="en-US" sz="2800" dirty="0" smtClean="0"/>
              <a:t>.</a:t>
            </a:r>
            <a:endParaRPr lang="ko-KR" altLang="en-US" sz="2800" dirty="0">
              <a:latin typeface="+mj-lt"/>
            </a:endParaRPr>
          </a:p>
        </p:txBody>
      </p:sp>
      <p:sp>
        <p:nvSpPr>
          <p:cNvPr id="406" name="TextBox 405"/>
          <p:cNvSpPr txBox="1"/>
          <p:nvPr/>
        </p:nvSpPr>
        <p:spPr>
          <a:xfrm>
            <a:off x="12815090" y="4926192"/>
            <a:ext cx="11916000" cy="662400"/>
          </a:xfrm>
          <a:prstGeom prst="rect">
            <a:avLst/>
          </a:prstGeom>
          <a:solidFill>
            <a:srgbClr val="002060"/>
          </a:solidFill>
        </p:spPr>
        <p:txBody>
          <a:bodyPr wrap="square" lIns="91433" tIns="45717" rIns="91433" bIns="45717" rtlCol="0">
            <a:spAutoFit/>
          </a:bodyPr>
          <a:lstStyle/>
          <a:p>
            <a:pPr algn="ctr" defTabSz="3866869">
              <a:defRPr/>
            </a:pPr>
            <a:r>
              <a:rPr lang="en-US" sz="3700" b="1" dirty="0" smtClean="0">
                <a:solidFill>
                  <a:schemeClr val="bg1"/>
                </a:solidFill>
                <a:ea typeface="굴림" pitchFamily="34" charset="-127"/>
              </a:rPr>
              <a:t>RESULTS  AND  DISCUSSION 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93" name="TextBox 492"/>
          <p:cNvSpPr txBox="1"/>
          <p:nvPr/>
        </p:nvSpPr>
        <p:spPr>
          <a:xfrm>
            <a:off x="550157" y="16731917"/>
            <a:ext cx="5378963" cy="61863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latinLnBrk="1">
              <a:lnSpc>
                <a:spcPct val="110000"/>
              </a:lnSpc>
            </a:pPr>
            <a:r>
              <a:rPr lang="en-US" b="1" dirty="0" smtClean="0"/>
              <a:t>Figure 1. </a:t>
            </a:r>
          </a:p>
          <a:p>
            <a:pPr latinLnBrk="1">
              <a:lnSpc>
                <a:spcPct val="110000"/>
              </a:lnSpc>
            </a:pPr>
            <a:r>
              <a:rPr lang="en-US" dirty="0" smtClean="0"/>
              <a:t>Overall </a:t>
            </a:r>
            <a:r>
              <a:rPr lang="en-US" dirty="0"/>
              <a:t>preparation procedures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of </a:t>
            </a:r>
            <a:r>
              <a:rPr lang="en-US" dirty="0"/>
              <a:t>2.3cm fibrous fiber media based on </a:t>
            </a:r>
            <a:r>
              <a:rPr lang="en-US" dirty="0" smtClean="0"/>
              <a:t>        catalytic </a:t>
            </a:r>
            <a:r>
              <a:rPr lang="en-US" dirty="0"/>
              <a:t>nanoparticles (Au, </a:t>
            </a:r>
            <a:r>
              <a:rPr lang="en-US" dirty="0" err="1"/>
              <a:t>Pd</a:t>
            </a:r>
            <a:r>
              <a:rPr lang="en-US" dirty="0"/>
              <a:t>, or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err="1" smtClean="0"/>
              <a:t>Pd</a:t>
            </a:r>
            <a:r>
              <a:rPr lang="en-US" dirty="0" smtClean="0"/>
              <a:t>-Au</a:t>
            </a:r>
            <a:r>
              <a:rPr lang="en-US" dirty="0"/>
              <a:t>) </a:t>
            </a:r>
            <a:r>
              <a:rPr lang="en-US" dirty="0" smtClean="0"/>
              <a:t> doped </a:t>
            </a:r>
            <a:r>
              <a:rPr lang="en-US" dirty="0"/>
              <a:t>TiO</a:t>
            </a:r>
            <a:r>
              <a:rPr lang="en-US" baseline="-25000" dirty="0"/>
              <a:t>2</a:t>
            </a:r>
            <a:r>
              <a:rPr lang="en-US" dirty="0"/>
              <a:t> submicron sized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fiber</a:t>
            </a:r>
            <a:r>
              <a:rPr lang="en-US" dirty="0"/>
              <a:t>.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Step (</a:t>
            </a:r>
            <a:r>
              <a:rPr lang="en-US" dirty="0"/>
              <a:t>A</a:t>
            </a:r>
            <a:r>
              <a:rPr lang="en-US" dirty="0" smtClean="0"/>
              <a:t>) : electrospinning </a:t>
            </a:r>
            <a:r>
              <a:rPr lang="en-US" dirty="0"/>
              <a:t>solutions,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Step (</a:t>
            </a:r>
            <a:r>
              <a:rPr lang="en-US" dirty="0"/>
              <a:t>B</a:t>
            </a:r>
            <a:r>
              <a:rPr lang="en-US" dirty="0" smtClean="0"/>
              <a:t>) : electrospinning</a:t>
            </a:r>
            <a:r>
              <a:rPr lang="en-US" dirty="0"/>
              <a:t>, calcination,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and </a:t>
            </a:r>
            <a:r>
              <a:rPr lang="en-US" dirty="0"/>
              <a:t>reduction of only Au, </a:t>
            </a:r>
            <a:r>
              <a:rPr lang="en-US" dirty="0" err="1"/>
              <a:t>Pd</a:t>
            </a:r>
            <a:r>
              <a:rPr lang="en-US" dirty="0"/>
              <a:t>, or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err="1" smtClean="0"/>
              <a:t>Pd</a:t>
            </a:r>
            <a:r>
              <a:rPr lang="en-US" dirty="0" smtClean="0"/>
              <a:t>-Au/TiO</a:t>
            </a:r>
            <a:r>
              <a:rPr lang="en-US" sz="1800" dirty="0" smtClean="0"/>
              <a:t>2</a:t>
            </a:r>
          </a:p>
          <a:p>
            <a:pPr latinLnBrk="1">
              <a:lnSpc>
                <a:spcPct val="110000"/>
              </a:lnSpc>
            </a:pPr>
            <a:r>
              <a:rPr lang="en-US" dirty="0" smtClean="0"/>
              <a:t>Step(C) :  catalytic </a:t>
            </a:r>
            <a:r>
              <a:rPr lang="en-US" dirty="0"/>
              <a:t>media out of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Catalytic submicron sized TiO</a:t>
            </a:r>
            <a:r>
              <a:rPr lang="en-US" sz="18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fibers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and Al</a:t>
            </a:r>
            <a:r>
              <a:rPr lang="en-US" sz="1800" dirty="0" smtClean="0"/>
              <a:t>2</a:t>
            </a:r>
            <a:r>
              <a:rPr lang="en-US" dirty="0" smtClean="0"/>
              <a:t>O</a:t>
            </a:r>
            <a:r>
              <a:rPr lang="en-US" sz="1800" dirty="0" smtClean="0"/>
              <a:t>3 </a:t>
            </a:r>
            <a:r>
              <a:rPr lang="en-US" dirty="0" smtClean="0"/>
              <a:t>microfibers [(</a:t>
            </a:r>
            <a:r>
              <a:rPr lang="en-US" dirty="0"/>
              <a:t>1</a:t>
            </a:r>
            <a:r>
              <a:rPr lang="en-US" dirty="0" smtClean="0"/>
              <a:t>) Au/TiO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) Pd</a:t>
            </a:r>
            <a:r>
              <a:rPr lang="en-US" baseline="-25000" dirty="0" smtClean="0"/>
              <a:t>1</a:t>
            </a:r>
            <a:r>
              <a:rPr lang="en-US" dirty="0" smtClean="0"/>
              <a:t>Au</a:t>
            </a:r>
            <a:r>
              <a:rPr lang="en-US" baseline="-25000" dirty="0" smtClean="0"/>
              <a:t>2</a:t>
            </a:r>
            <a:r>
              <a:rPr lang="en-US" dirty="0" smtClean="0"/>
              <a:t>/TiO</a:t>
            </a:r>
            <a:r>
              <a:rPr lang="en-US" baseline="-25000" dirty="0" smtClean="0"/>
              <a:t>2</a:t>
            </a:r>
            <a:r>
              <a:rPr lang="en-US" dirty="0"/>
              <a:t>, (3</a:t>
            </a:r>
            <a:r>
              <a:rPr lang="en-US" dirty="0" smtClean="0"/>
              <a:t>) Pd</a:t>
            </a:r>
            <a:r>
              <a:rPr lang="en-US" baseline="-25000" dirty="0" smtClean="0"/>
              <a:t>1</a:t>
            </a:r>
            <a:r>
              <a:rPr lang="en-US" dirty="0" smtClean="0"/>
              <a:t>Au</a:t>
            </a:r>
            <a:r>
              <a:rPr lang="en-US" baseline="-25000" dirty="0" smtClean="0"/>
              <a:t>1</a:t>
            </a:r>
            <a:r>
              <a:rPr lang="en-US" dirty="0" smtClean="0"/>
              <a:t>/TiO</a:t>
            </a:r>
            <a:r>
              <a:rPr lang="en-US" baseline="-25000" dirty="0" smtClean="0"/>
              <a:t>2</a:t>
            </a:r>
            <a:r>
              <a:rPr lang="en-US" dirty="0"/>
              <a:t>, </a:t>
            </a:r>
            <a:endParaRPr lang="en-US" dirty="0" smtClean="0"/>
          </a:p>
          <a:p>
            <a:pPr latinLnBrk="1">
              <a:lnSpc>
                <a:spcPct val="110000"/>
              </a:lnSpc>
            </a:pPr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) Pd</a:t>
            </a:r>
            <a:r>
              <a:rPr lang="en-US" baseline="-25000" dirty="0" smtClean="0"/>
              <a:t>2</a:t>
            </a:r>
            <a:r>
              <a:rPr lang="en-US" dirty="0" smtClean="0"/>
              <a:t>Au</a:t>
            </a:r>
            <a:r>
              <a:rPr lang="en-US" baseline="-25000" dirty="0" smtClean="0"/>
              <a:t>1</a:t>
            </a:r>
            <a:r>
              <a:rPr lang="en-US" dirty="0" smtClean="0"/>
              <a:t>/TiO</a:t>
            </a:r>
            <a:r>
              <a:rPr lang="en-US" baseline="-25000" dirty="0" smtClean="0"/>
              <a:t>2</a:t>
            </a:r>
            <a:r>
              <a:rPr lang="en-US" dirty="0"/>
              <a:t>, and (5</a:t>
            </a:r>
            <a:r>
              <a:rPr lang="en-US" dirty="0" smtClean="0"/>
              <a:t>) </a:t>
            </a:r>
            <a:r>
              <a:rPr lang="en-US" dirty="0" err="1" smtClean="0"/>
              <a:t>Pd</a:t>
            </a:r>
            <a:r>
              <a:rPr lang="en-US" dirty="0" smtClean="0"/>
              <a:t>/TiO</a:t>
            </a:r>
            <a:r>
              <a:rPr lang="en-US" baseline="-25000" dirty="0" smtClean="0"/>
              <a:t>2</a:t>
            </a:r>
            <a:r>
              <a:rPr lang="en-US" dirty="0" smtClean="0"/>
              <a:t>] </a:t>
            </a:r>
            <a:endParaRPr kumimoji="1" lang="en-US" altLang="ko-KR" i="1" dirty="0" smtClean="0">
              <a:solidFill>
                <a:srgbClr val="0033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2" name="제목 1"/>
          <p:cNvSpPr txBox="1">
            <a:spLocks/>
          </p:cNvSpPr>
          <p:nvPr/>
        </p:nvSpPr>
        <p:spPr>
          <a:xfrm>
            <a:off x="12882398" y="5743168"/>
            <a:ext cx="11237709" cy="504767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30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Microscope Study (SEM, TEM)</a:t>
            </a:r>
            <a:endParaRPr kumimoji="0" lang="ko-KR" altLang="en-US" sz="30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563" name="제목 1"/>
          <p:cNvSpPr txBox="1">
            <a:spLocks/>
          </p:cNvSpPr>
          <p:nvPr/>
        </p:nvSpPr>
        <p:spPr>
          <a:xfrm>
            <a:off x="12853190" y="15197031"/>
            <a:ext cx="11261773" cy="476775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30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dirty="0" smtClean="0">
                <a:latin typeface="+mj-lt"/>
                <a:ea typeface="Verdana" pitchFamily="34" charset="0"/>
                <a:cs typeface="Verdana" pitchFamily="34" charset="0"/>
              </a:rPr>
              <a:t>X-Ray Diffraction Study 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(XRD)</a:t>
            </a:r>
            <a:endParaRPr kumimoji="0" lang="ko-KR" altLang="en-US" sz="30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473" name="Text Box 6"/>
          <p:cNvSpPr txBox="1">
            <a:spLocks noChangeArrowheads="1"/>
          </p:cNvSpPr>
          <p:nvPr/>
        </p:nvSpPr>
        <p:spPr bwMode="auto">
          <a:xfrm>
            <a:off x="5581010" y="1061763"/>
            <a:ext cx="24094440" cy="314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26" tIns="38417" rIns="76826" bIns="38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16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3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5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6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834" algn="l" defTabSz="914333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000" algn="l" defTabSz="914333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167" algn="l" defTabSz="914333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334" algn="l" defTabSz="914333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765119">
              <a:lnSpc>
                <a:spcPct val="110000"/>
              </a:lnSpc>
              <a:spcBef>
                <a:spcPct val="10000"/>
              </a:spcBef>
            </a:pP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Carbon Monoxide over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Pd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-Au Alloy Nanoparticle doped Fibrous TiO2 Fiber Media</a:t>
            </a:r>
          </a:p>
          <a:p>
            <a:pPr algn="ctr" defTabSz="765119">
              <a:lnSpc>
                <a:spcPct val="110000"/>
              </a:lnSpc>
              <a:spcBef>
                <a:spcPct val="10000"/>
              </a:spcBef>
            </a:pPr>
            <a:endParaRPr lang="en-US" altLang="ko-KR" sz="1200" b="1" i="1" dirty="0" smtClean="0">
              <a:solidFill>
                <a:srgbClr val="002060"/>
              </a:solidFill>
              <a:latin typeface="Georgia" pitchFamily="18" charset="0"/>
              <a:ea typeface="굴림" pitchFamily="34" charset="-127"/>
            </a:endParaRPr>
          </a:p>
          <a:p>
            <a:pPr algn="ctr" defTabSz="765119">
              <a:spcBef>
                <a:spcPct val="10000"/>
              </a:spcBef>
            </a:pPr>
            <a:r>
              <a:rPr lang="en-US" altLang="ko-KR" sz="4800" b="1" i="1" dirty="0" err="1" smtClean="0">
                <a:latin typeface="Georgia" pitchFamily="18" charset="0"/>
                <a:ea typeface="굴림" pitchFamily="34" charset="-127"/>
              </a:rPr>
              <a:t>Hyeon</a:t>
            </a:r>
            <a:r>
              <a:rPr lang="en-US" altLang="ko-KR" sz="4800" b="1" i="1" dirty="0" smtClean="0">
                <a:latin typeface="Georgia" pitchFamily="18" charset="0"/>
                <a:ea typeface="굴림" pitchFamily="34" charset="-127"/>
              </a:rPr>
              <a:t> Ung Shin, Dinesh </a:t>
            </a:r>
            <a:r>
              <a:rPr lang="en-US" altLang="ko-KR" sz="4800" b="1" i="1" dirty="0" err="1" smtClean="0">
                <a:latin typeface="Georgia" pitchFamily="18" charset="0"/>
                <a:ea typeface="굴림" pitchFamily="34" charset="-127"/>
              </a:rPr>
              <a:t>Lolla</a:t>
            </a:r>
            <a:r>
              <a:rPr lang="en-US" altLang="ko-KR" sz="4800" b="1" i="1" dirty="0" smtClean="0">
                <a:latin typeface="Georgia" pitchFamily="18" charset="0"/>
                <a:ea typeface="굴림" pitchFamily="34" charset="-127"/>
              </a:rPr>
              <a:t>, Ahmed </a:t>
            </a:r>
            <a:r>
              <a:rPr lang="en-US" altLang="ko-KR" sz="4800" b="1" i="1" dirty="0" err="1" smtClean="0">
                <a:latin typeface="Georgia" pitchFamily="18" charset="0"/>
                <a:ea typeface="굴림" pitchFamily="34" charset="-127"/>
              </a:rPr>
              <a:t>Abutaleb</a:t>
            </a:r>
            <a:r>
              <a:rPr lang="en-US" altLang="ko-KR" sz="4800" b="1" i="1" dirty="0" smtClean="0">
                <a:latin typeface="Georgia" pitchFamily="18" charset="0"/>
                <a:ea typeface="굴림" pitchFamily="34" charset="-127"/>
              </a:rPr>
              <a:t>, and George G. Chase</a:t>
            </a:r>
            <a:endParaRPr lang="en-US" altLang="ko-KR" sz="4800" b="1" i="1" dirty="0">
              <a:latin typeface="Georgia" pitchFamily="18" charset="0"/>
              <a:ea typeface="굴림" pitchFamily="34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5049747" y="4910151"/>
            <a:ext cx="11141242" cy="662400"/>
          </a:xfrm>
          <a:prstGeom prst="rect">
            <a:avLst/>
          </a:prstGeom>
          <a:solidFill>
            <a:srgbClr val="002060"/>
          </a:solidFill>
        </p:spPr>
        <p:txBody>
          <a:bodyPr wrap="square" lIns="91433" tIns="45717" rIns="91433" bIns="45717" rtlCol="0">
            <a:spAutoFit/>
          </a:bodyPr>
          <a:lstStyle/>
          <a:p>
            <a:pPr algn="ctr" defTabSz="3866869">
              <a:defRPr/>
            </a:pPr>
            <a:r>
              <a:rPr lang="en-US" sz="3700" b="1" dirty="0" smtClean="0">
                <a:solidFill>
                  <a:schemeClr val="bg1"/>
                </a:solidFill>
                <a:ea typeface="굴림" pitchFamily="34" charset="-127"/>
              </a:rPr>
              <a:t>RESULTS  AND  DISCUSSION 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23" name="제목 1"/>
          <p:cNvSpPr txBox="1">
            <a:spLocks/>
          </p:cNvSpPr>
          <p:nvPr/>
        </p:nvSpPr>
        <p:spPr>
          <a:xfrm>
            <a:off x="25201931" y="5681339"/>
            <a:ext cx="11237709" cy="504767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30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dirty="0" smtClean="0">
                <a:latin typeface="+mj-lt"/>
                <a:ea typeface="Verdana" pitchFamily="34" charset="0"/>
                <a:cs typeface="Verdana" pitchFamily="34" charset="0"/>
              </a:rPr>
              <a:t>X-ray Photoelectron Spectroscopy (XPS)</a:t>
            </a:r>
            <a:endParaRPr kumimoji="0" lang="ko-KR" altLang="en-US" sz="30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25228298" y="13694367"/>
            <a:ext cx="107279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/>
            <a:r>
              <a:rPr lang="en-US" sz="2500" b="1" dirty="0"/>
              <a:t>Figure 6</a:t>
            </a:r>
            <a:r>
              <a:rPr lang="en-US" sz="2500" b="1" dirty="0" smtClean="0"/>
              <a:t>.</a:t>
            </a:r>
            <a:r>
              <a:rPr lang="en-US" sz="2500" dirty="0" smtClean="0"/>
              <a:t> </a:t>
            </a:r>
            <a:r>
              <a:rPr lang="en-US" sz="2500" dirty="0"/>
              <a:t>XPS </a:t>
            </a:r>
            <a:r>
              <a:rPr lang="en-US" sz="2500" dirty="0" smtClean="0"/>
              <a:t>peaks </a:t>
            </a:r>
            <a:r>
              <a:rPr lang="en-US" sz="2500" dirty="0"/>
              <a:t>of </a:t>
            </a:r>
            <a:r>
              <a:rPr lang="en-US" sz="2500" dirty="0" err="1"/>
              <a:t>Pd</a:t>
            </a:r>
            <a:r>
              <a:rPr lang="en-US" sz="2500" dirty="0"/>
              <a:t> 3d (A) and Au 4f (B) after and before reduction</a:t>
            </a:r>
            <a:endParaRPr lang="ko-KR" altLang="en-US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35000" y="567811"/>
            <a:ext cx="121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11</a:t>
            </a:r>
            <a:endParaRPr lang="en-US" sz="4800" dirty="0"/>
          </a:p>
        </p:txBody>
      </p:sp>
      <p:sp>
        <p:nvSpPr>
          <p:cNvPr id="87" name="제목 1"/>
          <p:cNvSpPr txBox="1">
            <a:spLocks/>
          </p:cNvSpPr>
          <p:nvPr/>
        </p:nvSpPr>
        <p:spPr>
          <a:xfrm>
            <a:off x="25199533" y="14397628"/>
            <a:ext cx="11237709" cy="504767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30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Transmission Electron Microscope (HRTEM, SAED)</a:t>
            </a:r>
            <a:endParaRPr kumimoji="0" lang="ko-KR" altLang="en-US" sz="30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98" name="제목 1"/>
          <p:cNvSpPr txBox="1">
            <a:spLocks/>
          </p:cNvSpPr>
          <p:nvPr/>
        </p:nvSpPr>
        <p:spPr>
          <a:xfrm>
            <a:off x="25156127" y="18381481"/>
            <a:ext cx="11237709" cy="504767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30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Catalytic Performance</a:t>
            </a:r>
            <a:endParaRPr kumimoji="0" lang="ko-KR" altLang="en-US" sz="30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pic>
        <p:nvPicPr>
          <p:cNvPr id="103" name="Picture 10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90" y="15676234"/>
            <a:ext cx="6595306" cy="7330247"/>
          </a:xfrm>
          <a:prstGeom prst="rect">
            <a:avLst/>
          </a:prstGeom>
        </p:spPr>
      </p:pic>
      <p:sp>
        <p:nvSpPr>
          <p:cNvPr id="106" name="제목 1"/>
          <p:cNvSpPr txBox="1">
            <a:spLocks/>
          </p:cNvSpPr>
          <p:nvPr/>
        </p:nvSpPr>
        <p:spPr>
          <a:xfrm>
            <a:off x="25181790" y="25313716"/>
            <a:ext cx="11261773" cy="476775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1">
              <a:spcAft>
                <a:spcPts val="0"/>
              </a:spcAft>
              <a:defRPr/>
            </a:pPr>
            <a:r>
              <a:rPr lang="en-US" altLang="ko-KR" sz="2800" b="1" u="sng" noProof="0" dirty="0"/>
              <a:t> </a:t>
            </a:r>
            <a:r>
              <a:rPr lang="en-US" altLang="ko-KR" sz="2800" b="1" u="sng" dirty="0"/>
              <a:t> </a:t>
            </a:r>
            <a:endParaRPr kumimoji="0" lang="ko-KR" altLang="en-US" sz="28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5942" y="23488080"/>
            <a:ext cx="12033504" cy="661714"/>
          </a:xfrm>
          <a:prstGeom prst="rect">
            <a:avLst/>
          </a:prstGeom>
          <a:solidFill>
            <a:srgbClr val="002060"/>
          </a:solidFill>
        </p:spPr>
        <p:txBody>
          <a:bodyPr wrap="square" lIns="91433" tIns="45717" rIns="91433" bIns="45717" rtlCol="0">
            <a:spAutoFit/>
          </a:bodyPr>
          <a:lstStyle/>
          <a:p>
            <a:pPr algn="ctr" defTabSz="3866869">
              <a:defRPr/>
            </a:pPr>
            <a:r>
              <a:rPr lang="en-US" sz="3700" b="1" dirty="0" smtClean="0">
                <a:solidFill>
                  <a:schemeClr val="bg1"/>
                </a:solidFill>
                <a:ea typeface="굴림" pitchFamily="34" charset="-127"/>
              </a:rPr>
              <a:t>RESULTS AND DISCUSSION</a:t>
            </a: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64889"/>
              </p:ext>
            </p:extLst>
          </p:nvPr>
        </p:nvGraphicFramePr>
        <p:xfrm>
          <a:off x="793618" y="24787319"/>
          <a:ext cx="11265032" cy="2724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827"/>
                <a:gridCol w="2132947"/>
                <a:gridCol w="2010904"/>
                <a:gridCol w="2212419"/>
                <a:gridCol w="2413935"/>
              </a:tblGrid>
              <a:tr h="842551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 </a:t>
                      </a:r>
                      <a:endParaRPr lang="en-US" sz="21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Material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Fiber size</a:t>
                      </a:r>
                      <a:endParaRPr lang="en-US" sz="21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(nm)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Particle size</a:t>
                      </a:r>
                      <a:endParaRPr lang="en-US" sz="21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(nm)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 err="1">
                          <a:effectLst/>
                        </a:rPr>
                        <a:t>Paticle</a:t>
                      </a:r>
                      <a:endParaRPr lang="en-US" sz="21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composition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Metal</a:t>
                      </a:r>
                      <a:endParaRPr lang="en-US" sz="21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loading(</a:t>
                      </a:r>
                      <a:r>
                        <a:rPr lang="en-US" sz="2300" kern="0" dirty="0" err="1">
                          <a:effectLst/>
                        </a:rPr>
                        <a:t>wt</a:t>
                      </a:r>
                      <a:r>
                        <a:rPr lang="en-US" sz="2300" kern="0" dirty="0">
                          <a:effectLst/>
                        </a:rPr>
                        <a:t> %)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</a:tr>
              <a:tr h="361635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Au/TiO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119±53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19.8±1.9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Au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5.3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</a:tr>
              <a:tr h="361635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Pd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Au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124±57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14.2±1.7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Pd</a:t>
                      </a:r>
                      <a:r>
                        <a:rPr lang="en-US" sz="2300" b="1" kern="0" baseline="-25000" dirty="0">
                          <a:effectLst/>
                        </a:rPr>
                        <a:t>35</a:t>
                      </a:r>
                      <a:r>
                        <a:rPr lang="en-US" sz="2300" b="1" kern="0" dirty="0">
                          <a:effectLst/>
                        </a:rPr>
                        <a:t>Au</a:t>
                      </a:r>
                      <a:r>
                        <a:rPr lang="en-US" sz="2300" b="1" kern="0" baseline="-25000" dirty="0">
                          <a:effectLst/>
                        </a:rPr>
                        <a:t>65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4.9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</a:tr>
              <a:tr h="381506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Pd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Au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107±51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9.3±1.1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Pd</a:t>
                      </a:r>
                      <a:r>
                        <a:rPr lang="en-US" sz="2300" b="1" kern="0" baseline="-25000" dirty="0">
                          <a:effectLst/>
                        </a:rPr>
                        <a:t>52</a:t>
                      </a:r>
                      <a:r>
                        <a:rPr lang="en-US" sz="2300" b="1" kern="0" dirty="0">
                          <a:effectLst/>
                        </a:rPr>
                        <a:t>Au</a:t>
                      </a:r>
                      <a:r>
                        <a:rPr lang="en-US" sz="2300" b="1" kern="0" baseline="-25000" dirty="0">
                          <a:effectLst/>
                        </a:rPr>
                        <a:t>48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4.7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</a:tr>
              <a:tr h="346534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Pd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r>
                        <a:rPr lang="en-US" sz="2300" kern="0" dirty="0">
                          <a:effectLst/>
                        </a:rPr>
                        <a:t>Au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99±49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7.2±0.8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Pd</a:t>
                      </a:r>
                      <a:r>
                        <a:rPr lang="en-US" sz="2300" b="1" kern="0" baseline="-25000" dirty="0">
                          <a:effectLst/>
                        </a:rPr>
                        <a:t>68</a:t>
                      </a:r>
                      <a:r>
                        <a:rPr lang="en-US" sz="2300" b="1" kern="0" dirty="0">
                          <a:effectLst/>
                        </a:rPr>
                        <a:t>Au</a:t>
                      </a:r>
                      <a:r>
                        <a:rPr lang="en-US" sz="2300" b="1" kern="0" baseline="-25000" dirty="0">
                          <a:effectLst/>
                        </a:rPr>
                        <a:t>32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5.0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</a:tr>
              <a:tr h="346534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 err="1">
                          <a:effectLst/>
                        </a:rPr>
                        <a:t>Pd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1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105±55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8.5±0.6</a:t>
                      </a:r>
                      <a:endParaRPr lang="en-US" sz="21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 err="1">
                          <a:effectLst/>
                        </a:rPr>
                        <a:t>Pd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4.8</a:t>
                      </a:r>
                      <a:endParaRPr lang="en-US" sz="21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43065" marR="143065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65018" y="24227321"/>
            <a:ext cx="97532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ea typeface="Malgun Gothic" panose="020B0503020000020004" pitchFamily="34" charset="-127"/>
              </a:rPr>
              <a:t>Table 1.Fiber size, particle size, composition and metal loading</a:t>
            </a:r>
            <a:endParaRPr lang="en-US" sz="25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985" y="6336362"/>
            <a:ext cx="11594209" cy="85288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849288" y="12455671"/>
            <a:ext cx="5701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ea typeface="Malgun Gothic" panose="020B0503020000020004" pitchFamily="34" charset="-127"/>
              </a:rPr>
              <a:t>Figure </a:t>
            </a:r>
            <a:r>
              <a:rPr lang="en-US" b="1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3. 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SEM (left column, Top right inset : Fiber size distribution) TEM 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 (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right column) images for (A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) Au/TiO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, (B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) Pd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Au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/TiO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, (C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) Pd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Au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/TiO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, 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     (D) Pd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Au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/TiO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, and (E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ea typeface="Malgun Gothic" panose="020B0503020000020004" pitchFamily="34" charset="-127"/>
              </a:rPr>
              <a:t>Pd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/TiO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endParaRPr lang="en-US" dirty="0"/>
          </a:p>
        </p:txBody>
      </p:sp>
      <p:sp>
        <p:nvSpPr>
          <p:cNvPr id="110" name="제목 1"/>
          <p:cNvSpPr txBox="1">
            <a:spLocks/>
          </p:cNvSpPr>
          <p:nvPr/>
        </p:nvSpPr>
        <p:spPr>
          <a:xfrm>
            <a:off x="544259" y="27641840"/>
            <a:ext cx="11237709" cy="504767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30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dirty="0" smtClean="0">
                <a:latin typeface="+mj-lt"/>
                <a:ea typeface="Verdana" pitchFamily="34" charset="0"/>
                <a:cs typeface="Verdana" pitchFamily="34" charset="0"/>
              </a:rPr>
              <a:t>Energy Dispersive X-Ray Analysis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(</a:t>
            </a:r>
            <a:r>
              <a:rPr lang="en-US" altLang="ko-KR" sz="3000" b="1" u="sng" cap="small" dirty="0" smtClean="0">
                <a:latin typeface="+mj-lt"/>
                <a:ea typeface="Verdana" pitchFamily="34" charset="0"/>
                <a:cs typeface="Verdana" pitchFamily="34" charset="0"/>
              </a:rPr>
              <a:t>EDX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)</a:t>
            </a:r>
            <a:endParaRPr kumimoji="0" lang="ko-KR" altLang="en-US" sz="30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52873" y="28863469"/>
            <a:ext cx="2479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ea typeface="Malgun Gothic" panose="020B0503020000020004" pitchFamily="34" charset="-127"/>
              </a:rPr>
              <a:t>Figure 2</a:t>
            </a:r>
            <a:r>
              <a:rPr lang="en-US" sz="2500" b="1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. 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SEM-EDX mapping of Pd</a:t>
            </a:r>
            <a:r>
              <a:rPr lang="en-US" sz="25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Au</a:t>
            </a:r>
            <a:r>
              <a:rPr lang="en-US" sz="25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/TiO</a:t>
            </a:r>
            <a:r>
              <a:rPr lang="en-US" sz="25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fibers</a:t>
            </a:r>
            <a:endParaRPr lang="en-US" sz="25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8" y="28194652"/>
            <a:ext cx="8777102" cy="2292746"/>
          </a:xfrm>
          <a:prstGeom prst="rect">
            <a:avLst/>
          </a:prstGeom>
        </p:spPr>
      </p:pic>
      <p:pic>
        <p:nvPicPr>
          <p:cNvPr id="111" name="그림 3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878" y="15753348"/>
            <a:ext cx="9608459" cy="555280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700664" y="18014373"/>
            <a:ext cx="25828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latin typeface="Arial" panose="020B0604020202020204" pitchFamily="34" charset="0"/>
                <a:ea typeface="Malgun Gothic" panose="020B0503020000020004" pitchFamily="34" charset="-127"/>
              </a:rPr>
              <a:t>Figure 4</a:t>
            </a:r>
            <a:r>
              <a:rPr lang="en-US" sz="2500" b="1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X-ray 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diffraction </a:t>
            </a:r>
          </a:p>
          <a:p>
            <a:pPr>
              <a:lnSpc>
                <a:spcPct val="120000"/>
              </a:lnSpc>
            </a:pP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peaks 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of </a:t>
            </a: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Au/TiO</a:t>
            </a:r>
            <a:r>
              <a:rPr lang="en-US" sz="2500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, </a:t>
            </a: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        </a:t>
            </a:r>
            <a:r>
              <a:rPr lang="en-US" sz="2500" dirty="0" err="1" smtClean="0">
                <a:latin typeface="Arial" panose="020B0604020202020204" pitchFamily="34" charset="0"/>
                <a:ea typeface="Malgun Gothic" panose="020B0503020000020004" pitchFamily="34" charset="-127"/>
              </a:rPr>
              <a:t>Pd</a:t>
            </a: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-Au/TiO</a:t>
            </a:r>
            <a:r>
              <a:rPr lang="en-US" sz="2500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, </a:t>
            </a: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en-US" sz="2500" dirty="0" err="1">
                <a:latin typeface="Arial" panose="020B0604020202020204" pitchFamily="34" charset="0"/>
                <a:ea typeface="Malgun Gothic" panose="020B0503020000020004" pitchFamily="34" charset="-127"/>
              </a:rPr>
              <a:t>Pd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/TiO</a:t>
            </a:r>
            <a:r>
              <a:rPr lang="en-US" sz="2500" baseline="-25000" dirty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endParaRPr lang="en-US" sz="25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24977"/>
              </p:ext>
            </p:extLst>
          </p:nvPr>
        </p:nvGraphicFramePr>
        <p:xfrm>
          <a:off x="13212923" y="22761070"/>
          <a:ext cx="11284432" cy="2625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276"/>
                <a:gridCol w="2001642"/>
                <a:gridCol w="2548594"/>
                <a:gridCol w="2183960"/>
                <a:gridCol w="2183960"/>
              </a:tblGrid>
              <a:tr h="683147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 </a:t>
                      </a:r>
                      <a:endParaRPr lang="en-US" sz="23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Material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 err="1">
                          <a:effectLst/>
                        </a:rPr>
                        <a:t>SSA</a:t>
                      </a:r>
                      <a:r>
                        <a:rPr lang="en-US" sz="2300" kern="0" baseline="30000" dirty="0" err="1">
                          <a:effectLst/>
                        </a:rPr>
                        <a:t>a</a:t>
                      </a:r>
                      <a:r>
                        <a:rPr lang="en-US" sz="2300" kern="0" dirty="0">
                          <a:effectLst/>
                        </a:rPr>
                        <a:t> </a:t>
                      </a:r>
                      <a:endParaRPr lang="en-US" sz="23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(m</a:t>
                      </a:r>
                      <a:r>
                        <a:rPr lang="en-US" sz="2300" kern="0" baseline="30000" dirty="0">
                          <a:effectLst/>
                        </a:rPr>
                        <a:t>2</a:t>
                      </a:r>
                      <a:r>
                        <a:rPr lang="en-US" sz="2300" kern="0" dirty="0">
                          <a:effectLst/>
                        </a:rPr>
                        <a:t>/g)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Pore </a:t>
                      </a:r>
                      <a:r>
                        <a:rPr lang="en-US" sz="2300" kern="0" dirty="0" err="1">
                          <a:effectLst/>
                        </a:rPr>
                        <a:t>diameter</a:t>
                      </a:r>
                      <a:r>
                        <a:rPr lang="en-US" sz="2300" kern="0" baseline="30000" dirty="0" err="1">
                          <a:effectLst/>
                        </a:rPr>
                        <a:t>b</a:t>
                      </a:r>
                      <a:endParaRPr lang="en-US" sz="23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(nm)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Pore </a:t>
                      </a:r>
                      <a:r>
                        <a:rPr lang="en-US" sz="2300" kern="0" dirty="0" err="1">
                          <a:effectLst/>
                        </a:rPr>
                        <a:t>width</a:t>
                      </a:r>
                      <a:r>
                        <a:rPr lang="en-US" sz="2300" kern="0" baseline="30000" dirty="0" err="1">
                          <a:effectLst/>
                        </a:rPr>
                        <a:t>c</a:t>
                      </a:r>
                      <a:endParaRPr lang="en-US" sz="23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(nm)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Pore </a:t>
                      </a:r>
                      <a:r>
                        <a:rPr lang="en-US" sz="2300" kern="0" dirty="0" err="1">
                          <a:effectLst/>
                        </a:rPr>
                        <a:t>volume</a:t>
                      </a:r>
                      <a:r>
                        <a:rPr lang="en-US" sz="2300" kern="0" baseline="30000" dirty="0" err="1">
                          <a:effectLst/>
                        </a:rPr>
                        <a:t>d</a:t>
                      </a:r>
                      <a:endParaRPr lang="en-US" sz="23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(cm3/g)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</a:tr>
              <a:tr h="341574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Au/TiO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55.5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5.5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6.1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0.085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3147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Pd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Au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3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Pd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Au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72.5</a:t>
                      </a:r>
                      <a:endParaRPr lang="en-US" sz="2300" b="1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87.6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4.3</a:t>
                      </a:r>
                      <a:endParaRPr lang="en-US" sz="2300" b="1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5.3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4.5</a:t>
                      </a:r>
                      <a:endParaRPr lang="en-US" sz="2300" b="1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6.1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0.078</a:t>
                      </a:r>
                      <a:endParaRPr lang="en-US" sz="2300" b="1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0.134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3147"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>
                          <a:effectLst/>
                        </a:rPr>
                        <a:t>Pd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r>
                        <a:rPr lang="en-US" sz="2300" kern="0" dirty="0">
                          <a:effectLst/>
                        </a:rPr>
                        <a:t>Au</a:t>
                      </a:r>
                      <a:r>
                        <a:rPr lang="en-US" sz="2300" kern="0" baseline="-25000" dirty="0">
                          <a:effectLst/>
                        </a:rPr>
                        <a:t>1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300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dirty="0" err="1">
                          <a:effectLst/>
                        </a:rPr>
                        <a:t>Pd</a:t>
                      </a:r>
                      <a:r>
                        <a:rPr lang="en-US" sz="2300" kern="0" dirty="0">
                          <a:effectLst/>
                        </a:rPr>
                        <a:t>/TiO</a:t>
                      </a:r>
                      <a:r>
                        <a:rPr lang="en-US" sz="2300" kern="0" baseline="-25000" dirty="0">
                          <a:effectLst/>
                        </a:rPr>
                        <a:t>2</a:t>
                      </a:r>
                      <a:endParaRPr lang="en-US" sz="2300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103.3</a:t>
                      </a:r>
                      <a:endParaRPr lang="en-US" sz="2300" b="1" kern="10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>
                          <a:effectLst/>
                        </a:rPr>
                        <a:t>115.2</a:t>
                      </a:r>
                      <a:endParaRPr lang="en-US" sz="2300" b="1" kern="10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4.8</a:t>
                      </a:r>
                      <a:endParaRPr lang="en-US" sz="2300" b="1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4.9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5.2</a:t>
                      </a:r>
                      <a:endParaRPr lang="en-US" sz="2300" b="1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5.5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0.132</a:t>
                      </a:r>
                      <a:endParaRPr lang="en-US" sz="2300" b="1" kern="100" dirty="0">
                        <a:effectLst/>
                      </a:endParaRPr>
                    </a:p>
                    <a:p>
                      <a:pPr marL="0" marR="0" algn="ctr" latinLnBrk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dirty="0">
                          <a:effectLst/>
                        </a:rPr>
                        <a:t>0.156</a:t>
                      </a:r>
                      <a:endParaRPr lang="en-US" sz="2300" b="1" kern="100" dirty="0">
                        <a:effectLst/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3207430" y="25469465"/>
            <a:ext cx="110891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baseline="300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n-US" kern="1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BET</a:t>
            </a:r>
            <a:r>
              <a:rPr lang="en-US" kern="100" dirty="0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specific surface area, </a:t>
            </a:r>
            <a:r>
              <a:rPr lang="en-US" kern="100" baseline="300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</a:t>
            </a:r>
            <a:r>
              <a:rPr lang="en-US" kern="1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BJH</a:t>
            </a:r>
            <a:r>
              <a:rPr lang="en-US" kern="100" dirty="0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adsorption average pore diameter, </a:t>
            </a:r>
            <a:r>
              <a:rPr lang="en-US" kern="100" baseline="300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</a:t>
            </a:r>
            <a:r>
              <a:rPr lang="en-US" kern="1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adsorption</a:t>
            </a:r>
            <a:r>
              <a:rPr lang="en-US" kern="100" dirty="0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average pore width, </a:t>
            </a:r>
            <a:r>
              <a:rPr lang="en-US" kern="100" baseline="300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</a:t>
            </a:r>
            <a:r>
              <a:rPr lang="en-US" kern="100" dirty="0" err="1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BJH</a:t>
            </a:r>
            <a:r>
              <a:rPr lang="en-US" kern="100" dirty="0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adsorption cumulative volume of pores</a:t>
            </a:r>
            <a:endParaRPr lang="en-US" sz="1800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033108" y="22166530"/>
            <a:ext cx="1094735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latin typeface="Arial" panose="020B0604020202020204" pitchFamily="34" charset="0"/>
                <a:ea typeface="Malgun Gothic" panose="020B0503020000020004" pitchFamily="34" charset="-127"/>
              </a:rPr>
              <a:t>Table 2. Textural properties of </a:t>
            </a:r>
            <a:r>
              <a:rPr lang="en-US" sz="2500" b="1" dirty="0" err="1">
                <a:latin typeface="Arial" panose="020B0604020202020204" pitchFamily="34" charset="0"/>
                <a:ea typeface="Malgun Gothic" panose="020B0503020000020004" pitchFamily="34" charset="-127"/>
              </a:rPr>
              <a:t>Pd</a:t>
            </a:r>
            <a:r>
              <a:rPr lang="en-US" sz="2500" b="1" dirty="0">
                <a:latin typeface="Arial" panose="020B0604020202020204" pitchFamily="34" charset="0"/>
                <a:ea typeface="Malgun Gothic" panose="020B0503020000020004" pitchFamily="34" charset="-127"/>
              </a:rPr>
              <a:t>-Au/TiO2, Au/TiO2, and </a:t>
            </a:r>
            <a:r>
              <a:rPr lang="en-US" sz="2500" b="1" dirty="0" err="1">
                <a:latin typeface="Arial" panose="020B0604020202020204" pitchFamily="34" charset="0"/>
                <a:ea typeface="Malgun Gothic" panose="020B0503020000020004" pitchFamily="34" charset="-127"/>
              </a:rPr>
              <a:t>Pd</a:t>
            </a:r>
            <a:r>
              <a:rPr lang="en-US" sz="2500" b="1" dirty="0">
                <a:latin typeface="Arial" panose="020B0604020202020204" pitchFamily="34" charset="0"/>
                <a:ea typeface="Malgun Gothic" panose="020B0503020000020004" pitchFamily="34" charset="-127"/>
              </a:rPr>
              <a:t>/TiO2 fibers</a:t>
            </a:r>
            <a:endParaRPr lang="en-US" sz="2500" b="1" dirty="0"/>
          </a:p>
        </p:txBody>
      </p:sp>
      <p:pic>
        <p:nvPicPr>
          <p:cNvPr id="113" name="Picture 11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497" y="6303965"/>
            <a:ext cx="10579393" cy="7249451"/>
          </a:xfrm>
          <a:prstGeom prst="rect">
            <a:avLst/>
          </a:prstGeom>
        </p:spPr>
      </p:pic>
      <p:pic>
        <p:nvPicPr>
          <p:cNvPr id="114" name="Picture 113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497" y="15025432"/>
            <a:ext cx="6445503" cy="317125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1785636" y="15954513"/>
            <a:ext cx="4170645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Arial" panose="020B0604020202020204" pitchFamily="34" charset="0"/>
                <a:ea typeface="Malgun Gothic" panose="020B0503020000020004" pitchFamily="34" charset="-127"/>
              </a:rPr>
              <a:t>Figure </a:t>
            </a:r>
            <a:r>
              <a:rPr lang="en-US" b="1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7.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HRTEM images of Pd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Au</a:t>
            </a:r>
            <a:r>
              <a:rPr lang="en-US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1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particle (A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) after calcination in air at 550°C for 4 hours (B) after consequent reduction 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(</a:t>
            </a:r>
            <a:r>
              <a:rPr lang="en-US" kern="0" dirty="0">
                <a:latin typeface="Arial" panose="020B0604020202020204" pitchFamily="34" charset="0"/>
                <a:ea typeface="GulliverRM"/>
              </a:rPr>
              <a:t>inset : FFT </a:t>
            </a:r>
            <a:r>
              <a:rPr lang="en-US" kern="0" dirty="0" smtClean="0">
                <a:latin typeface="Arial" panose="020B0604020202020204" pitchFamily="34" charset="0"/>
                <a:ea typeface="GulliverRM"/>
              </a:rPr>
              <a:t>pattern</a:t>
            </a:r>
            <a:endParaRPr lang="en-US" dirty="0"/>
          </a:p>
        </p:txBody>
      </p:sp>
      <p:pic>
        <p:nvPicPr>
          <p:cNvPr id="115" name="Picture 114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497" y="18993654"/>
            <a:ext cx="5452036" cy="4182907"/>
          </a:xfrm>
          <a:prstGeom prst="rect">
            <a:avLst/>
          </a:prstGeom>
        </p:spPr>
      </p:pic>
      <p:pic>
        <p:nvPicPr>
          <p:cNvPr id="116" name="Picture 115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581" y="18979278"/>
            <a:ext cx="4770616" cy="42034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7873775" y="19111156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A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2017333" y="19083869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B</a:t>
            </a:r>
            <a:endParaRPr lang="en-US" sz="2600" b="1" dirty="0"/>
          </a:p>
        </p:txBody>
      </p:sp>
      <p:sp>
        <p:nvSpPr>
          <p:cNvPr id="38" name="Rectangle 37"/>
          <p:cNvSpPr/>
          <p:nvPr/>
        </p:nvSpPr>
        <p:spPr>
          <a:xfrm>
            <a:off x="25112010" y="23256212"/>
            <a:ext cx="11098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atinLnBrk="1"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Figure 8.</a:t>
            </a:r>
            <a:r>
              <a:rPr lang="en-US" kern="1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kern="100" dirty="0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(A) CO </a:t>
            </a:r>
            <a:r>
              <a:rPr lang="en-US" kern="1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conversion (%) of </a:t>
            </a:r>
            <a:r>
              <a:rPr lang="en-US" kern="100" dirty="0" err="1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Pd</a:t>
            </a:r>
            <a:r>
              <a:rPr lang="en-US" kern="100" dirty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-Au doped TiO2 fiber </a:t>
            </a:r>
            <a:r>
              <a:rPr lang="en-US" kern="100" dirty="0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media and (B) FT-IR spectra for CO chemisorbed </a:t>
            </a:r>
            <a:r>
              <a:rPr lang="en-US" dirty="0"/>
              <a:t>on Au/TiO2, </a:t>
            </a:r>
            <a:r>
              <a:rPr lang="en-US" dirty="0" err="1"/>
              <a:t>Pd</a:t>
            </a:r>
            <a:r>
              <a:rPr lang="en-US" dirty="0"/>
              <a:t>/TiO2, and </a:t>
            </a:r>
            <a:r>
              <a:rPr lang="en-US" dirty="0" err="1"/>
              <a:t>Pd</a:t>
            </a:r>
            <a:r>
              <a:rPr lang="en-US" dirty="0"/>
              <a:t>-Au/TiO2 fiber media</a:t>
            </a:r>
            <a:r>
              <a:rPr lang="en-US" kern="100" dirty="0" smtClean="0">
                <a:latin typeface="Arial" panose="020B06040202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kern="1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5" name="제목 1"/>
          <p:cNvSpPr txBox="1">
            <a:spLocks/>
          </p:cNvSpPr>
          <p:nvPr/>
        </p:nvSpPr>
        <p:spPr>
          <a:xfrm>
            <a:off x="12889794" y="21600716"/>
            <a:ext cx="11261773" cy="476775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30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noProof="0" dirty="0" err="1" smtClean="0">
                <a:latin typeface="+mj-lt"/>
                <a:ea typeface="Verdana" pitchFamily="34" charset="0"/>
                <a:cs typeface="Verdana" pitchFamily="34" charset="0"/>
              </a:rPr>
              <a:t>Brunauer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, Emmett, and Teller Surface Area</a:t>
            </a:r>
            <a:r>
              <a:rPr lang="en-US" altLang="ko-KR" sz="3000" b="1" u="sng" cap="small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000" b="1" u="sng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(BET)</a:t>
            </a:r>
            <a:endParaRPr kumimoji="0" lang="ko-KR" altLang="en-US" sz="30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pic>
        <p:nvPicPr>
          <p:cNvPr id="86" name="그림 4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758" y="26609497"/>
            <a:ext cx="8998527" cy="37375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95285" y="26880328"/>
            <a:ext cx="2909957" cy="374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500" b="1" dirty="0">
                <a:latin typeface="Arial" panose="020B0604020202020204" pitchFamily="34" charset="0"/>
                <a:ea typeface="Malgun Gothic" panose="020B0503020000020004" pitchFamily="34" charset="-127"/>
              </a:rPr>
              <a:t>Figure </a:t>
            </a:r>
            <a:r>
              <a:rPr lang="en-US" sz="2500" b="1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5.</a:t>
            </a: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(A) N</a:t>
            </a:r>
            <a:r>
              <a:rPr lang="en-US" sz="2500" baseline="-250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2</a:t>
            </a: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adsorption-desorption isotherms and </a:t>
            </a:r>
            <a:endParaRPr lang="en-US" sz="2500" dirty="0" smtClean="0">
              <a:latin typeface="Arial" panose="020B0604020202020204" pitchFamily="34" charset="0"/>
              <a:ea typeface="Malgun Gothic" panose="020B0503020000020004" pitchFamily="34" charset="-127"/>
            </a:endParaRPr>
          </a:p>
          <a:p>
            <a:pPr>
              <a:lnSpc>
                <a:spcPct val="114000"/>
              </a:lnSpc>
            </a:pPr>
            <a:r>
              <a:rPr lang="en-US" sz="2500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(</a:t>
            </a:r>
            <a:r>
              <a:rPr lang="en-US" sz="2500" dirty="0">
                <a:latin typeface="Arial" panose="020B0604020202020204" pitchFamily="34" charset="0"/>
                <a:ea typeface="Malgun Gothic" panose="020B0503020000020004" pitchFamily="34" charset="-127"/>
              </a:rPr>
              <a:t>B) BJH pore size distribution curves of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Pd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-Au/TiO2 </a:t>
            </a:r>
            <a:r>
              <a:rPr lang="en-US" sz="2500" dirty="0" smtClean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nanofibers</a:t>
            </a:r>
            <a:endParaRPr lang="en-US" sz="2500" dirty="0"/>
          </a:p>
        </p:txBody>
      </p:sp>
      <p:pic>
        <p:nvPicPr>
          <p:cNvPr id="88" name="Picture 87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589" y="24311381"/>
            <a:ext cx="8770719" cy="33495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72243" y="24788799"/>
            <a:ext cx="2307801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ea typeface="Malgun Gothic" panose="020B0503020000020004" pitchFamily="34" charset="-127"/>
              </a:rPr>
              <a:t>Figure 9.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     (A)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Turnover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frequency (TOF) and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   (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B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) Arrhenius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</a:rPr>
              <a:t>plots </a:t>
            </a:r>
            <a:r>
              <a:rPr lang="en-US" dirty="0">
                <a:latin typeface="Arial" panose="020B0604020202020204" pitchFamily="34" charset="0"/>
                <a:ea typeface="Malgun Gothic" panose="020B0503020000020004" pitchFamily="34" charset="-127"/>
              </a:rPr>
              <a:t>for CO </a:t>
            </a:r>
            <a:r>
              <a:rPr lang="en-US" dirty="0" smtClean="0">
                <a:latin typeface="Arial" panose="020B0604020202020204" pitchFamily="34" charset="0"/>
                <a:ea typeface="Malgun Gothic" panose="020B0503020000020004" pitchFamily="34" charset="-127"/>
              </a:rPr>
              <a:t>oxidation</a:t>
            </a:r>
            <a:endParaRPr lang="en-US" dirty="0"/>
          </a:p>
        </p:txBody>
      </p:sp>
      <p:sp>
        <p:nvSpPr>
          <p:cNvPr id="93" name="Rectangle 418"/>
          <p:cNvSpPr>
            <a:spLocks noChangeArrowheads="1"/>
          </p:cNvSpPr>
          <p:nvPr/>
        </p:nvSpPr>
        <p:spPr bwMode="auto">
          <a:xfrm>
            <a:off x="25057997" y="28127557"/>
            <a:ext cx="11130456" cy="2519736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3" tIns="45717" rIns="91433" bIns="45717"/>
          <a:lstStyle/>
          <a:p>
            <a:pPr defTabSz="3866869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5059768" y="28150589"/>
            <a:ext cx="11141242" cy="662400"/>
          </a:xfrm>
          <a:prstGeom prst="rect">
            <a:avLst/>
          </a:prstGeom>
          <a:solidFill>
            <a:srgbClr val="002060"/>
          </a:solidFill>
        </p:spPr>
        <p:txBody>
          <a:bodyPr wrap="square" lIns="91433" tIns="45717" rIns="91433" bIns="45717" rtlCol="0">
            <a:spAutoFit/>
          </a:bodyPr>
          <a:lstStyle/>
          <a:p>
            <a:pPr algn="ctr" defTabSz="3866869">
              <a:defRPr/>
            </a:pPr>
            <a:r>
              <a:rPr lang="en-US" sz="3700" b="1" dirty="0" smtClean="0">
                <a:solidFill>
                  <a:schemeClr val="bg1"/>
                </a:solidFill>
                <a:ea typeface="굴림" pitchFamily="34" charset="-127"/>
              </a:rPr>
              <a:t>CONCLUSION 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5" name="제목 1"/>
          <p:cNvSpPr txBox="1">
            <a:spLocks/>
          </p:cNvSpPr>
          <p:nvPr/>
        </p:nvSpPr>
        <p:spPr>
          <a:xfrm>
            <a:off x="25103728" y="29251292"/>
            <a:ext cx="11111060" cy="390837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3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23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The Synergetic effect induced by the </a:t>
            </a:r>
            <a:r>
              <a:rPr lang="en-US" altLang="ko-KR" sz="2300" b="1" cap="small" noProof="0" dirty="0" err="1" smtClean="0">
                <a:latin typeface="+mj-lt"/>
                <a:ea typeface="Verdana" pitchFamily="34" charset="0"/>
                <a:cs typeface="Verdana" pitchFamily="34" charset="0"/>
              </a:rPr>
              <a:t>Pd</a:t>
            </a:r>
            <a:r>
              <a:rPr lang="en-US" altLang="ko-KR" sz="23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-Au alloy formation could strongly influence the </a:t>
            </a:r>
            <a:r>
              <a:rPr lang="en-US" altLang="ko-KR" sz="2300" b="1" cap="small" noProof="0" dirty="0" err="1" smtClean="0">
                <a:latin typeface="+mj-lt"/>
                <a:ea typeface="Verdana" pitchFamily="34" charset="0"/>
                <a:cs typeface="Verdana" pitchFamily="34" charset="0"/>
              </a:rPr>
              <a:t>Pd</a:t>
            </a:r>
            <a:r>
              <a:rPr lang="en-US" altLang="ko-KR" sz="23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-Au particle size and catalytic performances. </a:t>
            </a:r>
            <a:endParaRPr kumimoji="0" lang="ko-KR" altLang="en-US" sz="23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  <p:sp>
        <p:nvSpPr>
          <p:cNvPr id="96" name="제목 1"/>
          <p:cNvSpPr txBox="1">
            <a:spLocks/>
          </p:cNvSpPr>
          <p:nvPr/>
        </p:nvSpPr>
        <p:spPr>
          <a:xfrm>
            <a:off x="25122778" y="30032342"/>
            <a:ext cx="10735714" cy="438675"/>
          </a:xfrm>
          <a:prstGeom prst="rect">
            <a:avLst/>
          </a:prstGeom>
        </p:spPr>
        <p:txBody>
          <a:bodyPr vert="horz" anchor="b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1">
              <a:spcAft>
                <a:spcPts val="0"/>
              </a:spcAft>
              <a:defRPr/>
            </a:pPr>
            <a:r>
              <a:rPr lang="en-US" altLang="ko-KR" sz="2300" b="1" cap="small" dirty="0" smtClean="0">
                <a:latin typeface="+mj-lt"/>
                <a:ea typeface="Verdana" pitchFamily="34" charset="0"/>
                <a:cs typeface="Verdana" pitchFamily="34" charset="0"/>
              </a:rPr>
              <a:t>-</a:t>
            </a:r>
            <a:r>
              <a:rPr lang="en-US" altLang="ko-KR" sz="23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2300" b="1" cap="small" dirty="0" smtClean="0">
                <a:latin typeface="+mj-lt"/>
                <a:ea typeface="Verdana" pitchFamily="34" charset="0"/>
                <a:cs typeface="Verdana" pitchFamily="34" charset="0"/>
              </a:rPr>
              <a:t>The decrease of the particle size achieved by the alloy </a:t>
            </a:r>
            <a:r>
              <a:rPr lang="en-US" altLang="ko-KR" sz="2300" b="1" cap="small" dirty="0" err="1" smtClean="0">
                <a:latin typeface="+mj-lt"/>
                <a:ea typeface="Verdana" pitchFamily="34" charset="0"/>
                <a:cs typeface="Verdana" pitchFamily="34" charset="0"/>
              </a:rPr>
              <a:t>Pd</a:t>
            </a:r>
            <a:r>
              <a:rPr lang="en-US" altLang="ko-KR" sz="2300" b="1" cap="small" dirty="0" smtClean="0">
                <a:latin typeface="+mj-lt"/>
                <a:ea typeface="Verdana" pitchFamily="34" charset="0"/>
                <a:cs typeface="Verdana" pitchFamily="34" charset="0"/>
              </a:rPr>
              <a:t>-Au (Pd</a:t>
            </a:r>
            <a:r>
              <a:rPr lang="en-US" altLang="ko-KR" sz="1300" b="1" cap="small" dirty="0" smtClean="0">
                <a:latin typeface="+mj-lt"/>
                <a:ea typeface="Verdana" pitchFamily="34" charset="0"/>
                <a:cs typeface="Verdana" pitchFamily="34" charset="0"/>
              </a:rPr>
              <a:t>2</a:t>
            </a:r>
            <a:r>
              <a:rPr lang="en-US" altLang="ko-KR" sz="2300" b="1" cap="small" dirty="0" smtClean="0">
                <a:latin typeface="+mj-lt"/>
                <a:ea typeface="Verdana" pitchFamily="34" charset="0"/>
                <a:cs typeface="Verdana" pitchFamily="34" charset="0"/>
              </a:rPr>
              <a:t>Au</a:t>
            </a:r>
            <a:r>
              <a:rPr lang="en-US" altLang="ko-KR" sz="1300" b="1" cap="small" dirty="0" smtClean="0">
                <a:latin typeface="+mj-lt"/>
                <a:ea typeface="Verdana" pitchFamily="34" charset="0"/>
                <a:cs typeface="Verdana" pitchFamily="34" charset="0"/>
              </a:rPr>
              <a:t>1</a:t>
            </a:r>
            <a:r>
              <a:rPr lang="en-US" altLang="ko-KR" sz="2300" b="1" cap="small" dirty="0" smtClean="0">
                <a:latin typeface="+mj-lt"/>
                <a:ea typeface="Verdana" pitchFamily="34" charset="0"/>
                <a:cs typeface="Verdana" pitchFamily="34" charset="0"/>
              </a:rPr>
              <a:t> and </a:t>
            </a:r>
            <a:r>
              <a:rPr lang="en-US" altLang="ko-KR" sz="2300" b="1" cap="small" dirty="0" smtClean="0">
                <a:ea typeface="Verdana" pitchFamily="34" charset="0"/>
                <a:cs typeface="Verdana" pitchFamily="34" charset="0"/>
              </a:rPr>
              <a:t>Pd</a:t>
            </a:r>
            <a:r>
              <a:rPr lang="en-US" altLang="ko-KR" sz="1300" b="1" cap="small" dirty="0" smtClean="0">
                <a:ea typeface="Verdana" pitchFamily="34" charset="0"/>
                <a:cs typeface="Verdana" pitchFamily="34" charset="0"/>
              </a:rPr>
              <a:t>1</a:t>
            </a:r>
            <a:r>
              <a:rPr lang="en-US" altLang="ko-KR" sz="2300" b="1" cap="small" dirty="0" smtClean="0">
                <a:ea typeface="Verdana" pitchFamily="34" charset="0"/>
                <a:cs typeface="Verdana" pitchFamily="34" charset="0"/>
              </a:rPr>
              <a:t>Au</a:t>
            </a:r>
            <a:r>
              <a:rPr lang="en-US" altLang="ko-KR" sz="1300" b="1" cap="small" dirty="0" smtClean="0">
                <a:ea typeface="Verdana" pitchFamily="34" charset="0"/>
                <a:cs typeface="Verdana" pitchFamily="34" charset="0"/>
              </a:rPr>
              <a:t>1</a:t>
            </a:r>
            <a:r>
              <a:rPr lang="en-US" altLang="ko-KR" sz="2300" b="1" cap="small" dirty="0" smtClean="0">
                <a:latin typeface="+mj-lt"/>
                <a:ea typeface="Verdana" pitchFamily="34" charset="0"/>
                <a:cs typeface="Verdana" pitchFamily="34" charset="0"/>
              </a:rPr>
              <a:t>) could avoid the growth of metal particles</a:t>
            </a:r>
            <a:r>
              <a:rPr lang="en-US" altLang="ko-KR" sz="2300" b="1" cap="small" noProof="0" dirty="0" smtClean="0">
                <a:latin typeface="+mj-lt"/>
                <a:ea typeface="Verdana" pitchFamily="34" charset="0"/>
                <a:cs typeface="Verdana" pitchFamily="34" charset="0"/>
              </a:rPr>
              <a:t>. </a:t>
            </a:r>
            <a:endParaRPr kumimoji="0" lang="ko-KR" altLang="en-US" sz="2300" b="1" i="0" u="sng" strike="noStrike" kern="1200" cap="small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15095</TotalTime>
  <Words>574</Words>
  <Application>Microsoft Office PowerPoint</Application>
  <PresentationFormat>Custom</PresentationFormat>
  <Paragraphs>127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The University of Akron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Chase,George G</cp:lastModifiedBy>
  <cp:revision>975</cp:revision>
  <dcterms:created xsi:type="dcterms:W3CDTF">2005-09-08T02:21:00Z</dcterms:created>
  <dcterms:modified xsi:type="dcterms:W3CDTF">2015-10-14T11:57:58Z</dcterms:modified>
</cp:coreProperties>
</file>